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</p:sldIdLst>
  <p:sldSz cy="6858000" cx="12192000"/>
  <p:notesSz cx="9925050" cy="66659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7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100" orient="horz"/>
        <p:guide pos="3126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2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621901" y="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  <a:noFill/>
          <a:ln>
            <a:noFill/>
          </a:ln>
        </p:spPr>
        <p:txBody>
          <a:bodyPr anchorCtr="0" anchor="t" bIns="45350" lIns="90700" spcFirstLastPara="1" rIns="90700" wrap="square" tIns="453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−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urier New"/>
              <a:buChar char="o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2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  <a:noFill/>
          <a:ln>
            <a:noFill/>
          </a:ln>
        </p:spPr>
        <p:txBody>
          <a:bodyPr anchorCtr="0" anchor="b" bIns="45350" lIns="90700" spcFirstLastPara="1" rIns="90700" wrap="square" tIns="453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128ab9a7a_1_13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We now have what we consider a System, composed of multiple standalone Things.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How can we go about programming the interactions between multiple standalone Things?</a:t>
            </a:r>
            <a:endParaRPr sz="1600"/>
          </a:p>
        </p:txBody>
      </p:sp>
      <p:sp>
        <p:nvSpPr>
          <p:cNvPr id="160" name="Google Shape;160;gb128ab9a7a_1_13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128ab9a7a_1_4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600"/>
              <a:t>Well, the Web of Things, an open standard of the W3C foundation provides the Thing Description format for description of Things, independent of their protocols and data models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The TD provides a static and serializable description format for describing simple Things, like this color sensor. </a:t>
            </a:r>
            <a:endParaRPr/>
          </a:p>
        </p:txBody>
      </p:sp>
      <p:sp>
        <p:nvSpPr>
          <p:cNvPr id="168" name="Google Shape;168;gb128ab9a7a_1_4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128ab9a7a_1_8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And more complex Things, like this Robot Arm with multiple degrees of freedom, mounted on a sliding rail</a:t>
            </a:r>
            <a:endParaRPr/>
          </a:p>
        </p:txBody>
      </p:sp>
      <p:sp>
        <p:nvSpPr>
          <p:cNvPr id="178" name="Google Shape;178;gb128ab9a7a_1_8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128ab9a7a_1_9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Or this conveyor belt, consisting of multiple sensors and actuators</a:t>
            </a:r>
            <a:endParaRPr/>
          </a:p>
        </p:txBody>
      </p:sp>
      <p:sp>
        <p:nvSpPr>
          <p:cNvPr id="189" name="Google Shape;189;gb128ab9a7a_1_9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b128ab9a7a_1_174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So, what exactly is the Thing Description standard? Lets consider an example...</a:t>
            </a:r>
            <a:endParaRPr/>
          </a:p>
        </p:txBody>
      </p:sp>
      <p:sp>
        <p:nvSpPr>
          <p:cNvPr id="201" name="Google Shape;201;gb128ab9a7a_1_174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128ab9a7a_1_10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Zooming out a bit, we consider the conveyor belt on the left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06" name="Google Shape;206;gb128ab9a7a_1_10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128ab9a7a_1_17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 TD to describe the possible interactions of this belt, could maybe look like...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4" name="Google Shape;214;gb128ab9a7a_1_17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128ab9a7a_1_14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...this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Here you can see how a TD allows describing the </a:t>
            </a:r>
            <a:r>
              <a:rPr b="1" lang="de-DE" sz="1600"/>
              <a:t>metadata</a:t>
            </a:r>
            <a:r>
              <a:rPr lang="de-DE" sz="1600"/>
              <a:t> of the conveyor belt such as the </a:t>
            </a:r>
            <a:r>
              <a:rPr b="1" lang="de-DE" sz="1600"/>
              <a:t>name</a:t>
            </a:r>
            <a:r>
              <a:rPr lang="de-DE" sz="1600"/>
              <a:t>, and </a:t>
            </a:r>
            <a:r>
              <a:rPr b="1" lang="de-DE" sz="1600"/>
              <a:t>semantic @type annotations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To enlist properties, such as </a:t>
            </a:r>
            <a:r>
              <a:rPr b="1" lang="de-DE" sz="1600"/>
              <a:t>speed</a:t>
            </a:r>
            <a:r>
              <a:rPr lang="de-DE" sz="1600"/>
              <a:t> of number type with max and min and </a:t>
            </a:r>
            <a:r>
              <a:rPr b="1" lang="de-DE" sz="1600"/>
              <a:t>status</a:t>
            </a:r>
            <a:r>
              <a:rPr lang="de-DE" sz="1600"/>
              <a:t>, with 2 possible value, either on or off,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the actions, such as the </a:t>
            </a:r>
            <a:r>
              <a:rPr b="1" lang="de-DE" sz="1600"/>
              <a:t>start </a:t>
            </a:r>
            <a:r>
              <a:rPr lang="de-DE" sz="1600"/>
              <a:t>and</a:t>
            </a:r>
            <a:r>
              <a:rPr b="1" lang="de-DE" sz="1600"/>
              <a:t> stop </a:t>
            </a:r>
            <a:r>
              <a:rPr lang="de-DE" sz="1600"/>
              <a:t>commands,</a:t>
            </a:r>
            <a:endParaRPr sz="1600"/>
          </a:p>
          <a:p>
            <a:pPr indent="-330200" lvl="0" marL="45720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de-DE" sz="1600"/>
              <a:t>and events, such as the </a:t>
            </a:r>
            <a:r>
              <a:rPr b="1" lang="de-DE" sz="1600"/>
              <a:t>emergencystop</a:t>
            </a:r>
            <a:r>
              <a:rPr lang="de-DE" sz="1600"/>
              <a:t> event which fires on the press of the emergency button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We can see how the TD provides a powerful description Model for Things,</a:t>
            </a:r>
            <a:r>
              <a:rPr b="1" lang="de-DE" sz="1600"/>
              <a:t> but what about systems of Things?</a:t>
            </a:r>
            <a:endParaRPr b="1"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4" name="Google Shape;224;gb128ab9a7a_1_14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128ab9a7a_1_175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We’ve seen how Thing descriptions help to model things. The System Description introduces a means to model systems of things.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Lets consider the previous example: an industrial automation system</a:t>
            </a:r>
            <a:endParaRPr/>
          </a:p>
        </p:txBody>
      </p:sp>
      <p:sp>
        <p:nvSpPr>
          <p:cNvPr id="240" name="Google Shape;240;gb128ab9a7a_1_175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128ab9a7a_1_21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We now consider the entire system...</a:t>
            </a:r>
            <a:endParaRPr sz="1600"/>
          </a:p>
        </p:txBody>
      </p:sp>
      <p:sp>
        <p:nvSpPr>
          <p:cNvPr id="245" name="Google Shape;245;gb128ab9a7a_1_21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128ab9a7a_1_269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We will start with a brief introduction, continue with the developed approach followed by the evaluation, to finally close with the conlusion</a:t>
            </a:r>
            <a:endParaRPr/>
          </a:p>
        </p:txBody>
      </p:sp>
      <p:sp>
        <p:nvSpPr>
          <p:cNvPr id="102" name="Google Shape;102;gb128ab9a7a_1_269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128ab9a7a_1_18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/>
              <a:t>Analogously </a:t>
            </a:r>
            <a:r>
              <a:rPr lang="de-DE" sz="1600"/>
              <a:t>to how the</a:t>
            </a:r>
            <a:r>
              <a:rPr b="1" lang="de-DE" sz="1600"/>
              <a:t> TD allows describing Things, </a:t>
            </a:r>
            <a:r>
              <a:rPr lang="de-DE" sz="1600"/>
              <a:t>the</a:t>
            </a:r>
            <a:r>
              <a:rPr b="1" lang="de-DE" sz="1600"/>
              <a:t> SD permits describing Systems</a:t>
            </a:r>
            <a:r>
              <a:rPr lang="de-DE" sz="1600"/>
              <a:t> </a:t>
            </a:r>
            <a:r>
              <a:rPr lang="de-DE" sz="1600"/>
              <a:t>and their application logic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This </a:t>
            </a:r>
            <a:r>
              <a:rPr b="1" lang="de-DE" sz="1600"/>
              <a:t>SD extends</a:t>
            </a:r>
            <a:r>
              <a:rPr b="1" lang="de-DE" sz="1600"/>
              <a:t> the TD format with additional keywords, </a:t>
            </a:r>
            <a:r>
              <a:rPr lang="de-DE" sz="1600"/>
              <a:t>keeping it fully TD-compliant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We won’t go into the details of the SD now, but you can take my word that an SD looks very similar to a TD</a:t>
            </a:r>
            <a:endParaRPr sz="1600"/>
          </a:p>
        </p:txBody>
      </p:sp>
      <p:sp>
        <p:nvSpPr>
          <p:cNvPr id="254" name="Google Shape;254;gb128ab9a7a_1_18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128ab9a7a_1_176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b128ab9a7a_1_176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b128ab9a7a_1_24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So… we have seen that the Thing Description readily enables modeling both simple and complex standalone Things </a:t>
            </a:r>
            <a:endParaRPr/>
          </a:p>
        </p:txBody>
      </p:sp>
      <p:sp>
        <p:nvSpPr>
          <p:cNvPr id="270" name="Google Shape;270;gb128ab9a7a_1_24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b128ab9a7a_1_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The SD in turn </a:t>
            </a:r>
            <a:r>
              <a:rPr b="1" lang="de-DE" sz="1600"/>
              <a:t>allows interconnecting those Things</a:t>
            </a:r>
            <a:r>
              <a:rPr lang="de-DE" sz="1600"/>
              <a:t> in order to create WoT Systems </a:t>
            </a:r>
            <a:endParaRPr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/>
              <a:t>to perform </a:t>
            </a:r>
            <a:r>
              <a:rPr lang="de-DE" sz="1600"/>
              <a:t>automated</a:t>
            </a:r>
            <a:r>
              <a:rPr b="1" lang="de-DE" sz="1600"/>
              <a:t> procedures and tasks</a:t>
            </a:r>
            <a:r>
              <a:rPr lang="de-DE" sz="1600"/>
              <a:t> that </a:t>
            </a:r>
            <a:r>
              <a:rPr b="1" lang="de-DE" sz="1600"/>
              <a:t>solve real-world problems </a:t>
            </a:r>
            <a:endParaRPr b="1" sz="1600"/>
          </a:p>
        </p:txBody>
      </p:sp>
      <p:sp>
        <p:nvSpPr>
          <p:cNvPr id="284" name="Google Shape;284;gb128ab9a7a_1_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b128ab9a7a_1_22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600"/>
              <a:t>What is actually missing is a systematic approach that facilitates the development cycle of such WoT.</a:t>
            </a:r>
            <a:endParaRPr b="1"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600"/>
              <a:t>More specifically, development tools for the deployment, management and monitoring of WoT Systems are needed.</a:t>
            </a:r>
            <a:endParaRPr b="1" sz="1600"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Such tools would</a:t>
            </a:r>
            <a:r>
              <a:rPr lang="de-DE" sz="1600"/>
              <a:t> increase WoT adoption, which is at the moment </a:t>
            </a:r>
            <a:r>
              <a:rPr b="1" lang="de-DE" sz="1600"/>
              <a:t>still relatively low</a:t>
            </a:r>
            <a:endParaRPr b="1" sz="1600"/>
          </a:p>
        </p:txBody>
      </p:sp>
      <p:sp>
        <p:nvSpPr>
          <p:cNvPr id="305" name="Google Shape;305;gb128ab9a7a_1_22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128ab9a7a_1_169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b128ab9a7a_1_169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128ab9a7a_1_30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This thesis introduces the modular and extensible WoT Runtime Framework to run on remote hosts above the WoT System layer, down below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Each instance of the WoT Runtime Framework is composed of: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 network-facing Admin API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an internal WoT Servient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and any number of SDs (in green)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and unique SRDs for each running System (in pink)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b128ab9a7a_1_30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128ab9a7a_1_31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The modular framework remains decoupled from the underlying WoT System infrastructure and allows: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AutoNum type="arabicPeriod"/>
            </a:pPr>
            <a:r>
              <a:rPr lang="de-DE"/>
              <a:t>remote deployment of SD into execution</a:t>
            </a:r>
            <a:endParaRPr/>
          </a:p>
        </p:txBody>
      </p:sp>
      <p:sp>
        <p:nvSpPr>
          <p:cNvPr id="345" name="Google Shape;345;gb128ab9a7a_1_31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128ab9a7a_1_32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/>
              <a:t>management of WoT System Runtimes through their lifecycle</a:t>
            </a:r>
            <a:endParaRPr/>
          </a:p>
        </p:txBody>
      </p:sp>
      <p:sp>
        <p:nvSpPr>
          <p:cNvPr id="354" name="Google Shape;354;gb128ab9a7a_1_32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128ab9a7a_1_33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 </a:t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de-DE"/>
              <a:t>and monitoring and control through the consumption of the auto-generated SRD for each WoT system runtime</a:t>
            </a:r>
            <a:endParaRPr/>
          </a:p>
        </p:txBody>
      </p:sp>
      <p:sp>
        <p:nvSpPr>
          <p:cNvPr id="363" name="Google Shape;363;gb128ab9a7a_1_33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128ab9a7a_1_167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b128ab9a7a_1_167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f35f0c4a4_0_9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As shown above, the WoT Runtime can be consumed by arbitrary client types, such as GUIs, APIs, CLIs as well as other WoT Things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making it possible to compose multi-layered, distributed WoT architectures</a:t>
            </a:r>
            <a:endParaRPr/>
          </a:p>
        </p:txBody>
      </p:sp>
      <p:sp>
        <p:nvSpPr>
          <p:cNvPr id="372" name="Google Shape;372;gaf35f0c4a4_0_9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b128ab9a7a_0_2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b128ab9a7a_0_2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128ab9a7a_1_169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We now continue with the proposed methdology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b128ab9a7a_1_169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f35f0c4a4_0_28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Here you can see an overview of the methodology...</a:t>
            </a:r>
            <a:endParaRPr/>
          </a:p>
        </p:txBody>
      </p:sp>
      <p:sp>
        <p:nvSpPr>
          <p:cNvPr id="397" name="Google Shape;397;gaf35f0c4a4_0_28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af35f0c4a4_0_38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Below you  see a Wot system consisting of several Things, described by their TDs, which is abstracted and serialized by a SD</a:t>
            </a:r>
            <a:endParaRPr/>
          </a:p>
        </p:txBody>
      </p:sp>
      <p:sp>
        <p:nvSpPr>
          <p:cNvPr id="420" name="Google Shape;420;gaf35f0c4a4_0_38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f35f0c4a4_0_33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Above you can see a running instance of the remote WoT runtime framework</a:t>
            </a:r>
            <a:endParaRPr/>
          </a:p>
        </p:txBody>
      </p:sp>
      <p:sp>
        <p:nvSpPr>
          <p:cNvPr id="442" name="Google Shape;442;gaf35f0c4a4_0_33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f35f0c4a4_0_359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The system runtime, responsible for execution of WoT application logic</a:t>
            </a:r>
            <a:endParaRPr/>
          </a:p>
        </p:txBody>
      </p:sp>
      <p:sp>
        <p:nvSpPr>
          <p:cNvPr id="463" name="Google Shape;463;gaf35f0c4a4_0_359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f35f0c4a4_0_40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And finally, several example clients which directly consume the SRD for monitoring and control of the system</a:t>
            </a:r>
            <a:endParaRPr/>
          </a:p>
        </p:txBody>
      </p:sp>
      <p:sp>
        <p:nvSpPr>
          <p:cNvPr id="483" name="Google Shape;483;gaf35f0c4a4_0_40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f35f0c4a4_0_26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The approach is divided in 5 main steps.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360"/>
              </a:spcBef>
              <a:spcAft>
                <a:spcPts val="0"/>
              </a:spcAft>
              <a:buSzPts val="1400"/>
              <a:buAutoNum type="arabicParenR"/>
            </a:pPr>
            <a:r>
              <a:rPr lang="de-DE"/>
              <a:t>deploy</a:t>
            </a:r>
            <a:endParaRPr/>
          </a:p>
        </p:txBody>
      </p:sp>
      <p:sp>
        <p:nvSpPr>
          <p:cNvPr id="502" name="Google Shape;502;gaf35f0c4a4_0_26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af35f0c4a4_0_18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2) generate</a:t>
            </a:r>
            <a:endParaRPr/>
          </a:p>
        </p:txBody>
      </p:sp>
      <p:sp>
        <p:nvSpPr>
          <p:cNvPr id="520" name="Google Shape;520;gaf35f0c4a4_0_18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b128ab9a7a_1_5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Consider an industrial automation scenario like the one above, consisting of …</a:t>
            </a:r>
            <a:endParaRPr/>
          </a:p>
        </p:txBody>
      </p:sp>
      <p:sp>
        <p:nvSpPr>
          <p:cNvPr id="112" name="Google Shape;112;gb128ab9a7a_1_5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af35f0c4a4_0_20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3) execute</a:t>
            </a:r>
            <a:endParaRPr/>
          </a:p>
        </p:txBody>
      </p:sp>
      <p:sp>
        <p:nvSpPr>
          <p:cNvPr id="535" name="Google Shape;535;gaf35f0c4a4_0_20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f35f0c4a4_0_22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4) expose</a:t>
            </a:r>
            <a:endParaRPr/>
          </a:p>
        </p:txBody>
      </p:sp>
      <p:sp>
        <p:nvSpPr>
          <p:cNvPr id="547" name="Google Shape;547;gaf35f0c4a4_0_22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af35f0c4a4_0_24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5) consume</a:t>
            </a:r>
            <a:endParaRPr/>
          </a:p>
        </p:txBody>
      </p:sp>
      <p:sp>
        <p:nvSpPr>
          <p:cNvPr id="556" name="Google Shape;556;gaf35f0c4a4_0_24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b128ab9a7a_1_170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b128ab9a7a_1_170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f35f0c4a4_0_67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gaf35f0c4a4_0_67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128ab9a7a_1_170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gb128ab9a7a_1_170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b134a11965_0_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b134a11965_0_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b134a11965_0_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b134a11965_0_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134a11965_0_1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gb134a11965_0_1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b134a11965_0_2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b134a11965_0_2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b128ab9a7a_1_63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Consider an industrial automation scenario like the one above, consisting of …</a:t>
            </a:r>
            <a:endParaRPr/>
          </a:p>
        </p:txBody>
      </p:sp>
      <p:sp>
        <p:nvSpPr>
          <p:cNvPr id="120" name="Google Shape;120;gb128ab9a7a_1_63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b134a11965_0_2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gb134a11965_0_2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b128ab9a7a_1_1769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b128ab9a7a_1_1769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b128ab9a7a_1_1621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Introduction of the SRD to the WoT </a:t>
            </a:r>
            <a:r>
              <a:rPr b="1" lang="de-DE"/>
              <a:t>demonstrated positive results</a:t>
            </a:r>
            <a:r>
              <a:rPr lang="de-DE"/>
              <a:t> on the second evaluation use case: </a:t>
            </a:r>
            <a:r>
              <a:rPr b="1" lang="de-DE"/>
              <a:t>a smart farm simulation</a:t>
            </a:r>
            <a:r>
              <a:rPr lang="de-DE"/>
              <a:t> like the one seen above</a:t>
            </a:r>
            <a:endParaRPr/>
          </a:p>
        </p:txBody>
      </p:sp>
      <p:sp>
        <p:nvSpPr>
          <p:cNvPr id="628" name="Google Shape;628;gb128ab9a7a_1_1621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128ab9a7a_1_157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Through the WoT Runtime framework, </a:t>
            </a:r>
            <a:r>
              <a:rPr b="1" lang="de-DE"/>
              <a:t>management of multiple SDs and TDs</a:t>
            </a:r>
            <a:r>
              <a:rPr lang="de-DE"/>
              <a:t> is made possible</a:t>
            </a:r>
            <a:endParaRPr/>
          </a:p>
        </p:txBody>
      </p:sp>
      <p:sp>
        <p:nvSpPr>
          <p:cNvPr id="665" name="Google Shape;665;gb128ab9a7a_1_157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b128ab9a7a_1_111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The WoT Runtime can be </a:t>
            </a:r>
            <a:r>
              <a:rPr b="1" lang="de-DE"/>
              <a:t>monitored using the 3 observability standards of logs, metrics, and traces</a:t>
            </a:r>
            <a:endParaRPr b="1"/>
          </a:p>
        </p:txBody>
      </p:sp>
      <p:sp>
        <p:nvSpPr>
          <p:cNvPr id="709" name="Google Shape;709;gb128ab9a7a_1_111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128ab9a7a_1_121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de-DE"/>
              <a:t>Similarly, mashup-specific monitoring </a:t>
            </a:r>
            <a:r>
              <a:rPr lang="de-DE"/>
              <a:t>is made possible</a:t>
            </a:r>
            <a:r>
              <a:rPr lang="de-DE"/>
              <a:t>, especially through the</a:t>
            </a:r>
            <a:r>
              <a:rPr b="1" lang="de-DE"/>
              <a:t> usage of the WoT Runtime UI module</a:t>
            </a:r>
            <a:r>
              <a:rPr lang="de-DE"/>
              <a:t>, which </a:t>
            </a:r>
            <a:r>
              <a:rPr b="1" lang="de-DE"/>
              <a:t>auto-generates GUIs for monitoring and control</a:t>
            </a:r>
            <a:endParaRPr b="1"/>
          </a:p>
        </p:txBody>
      </p:sp>
      <p:sp>
        <p:nvSpPr>
          <p:cNvPr id="778" name="Google Shape;778;gb128ab9a7a_1_121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b128ab9a7a_1_130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Results demonstrates safety and security compliance of the execution </a:t>
            </a:r>
            <a:r>
              <a:rPr lang="de-DE"/>
              <a:t>Environment</a:t>
            </a:r>
            <a:r>
              <a:rPr lang="de-DE"/>
              <a:t> </a:t>
            </a:r>
            <a:endParaRPr/>
          </a:p>
        </p:txBody>
      </p:sp>
      <p:sp>
        <p:nvSpPr>
          <p:cNvPr id="858" name="Google Shape;858;gb128ab9a7a_1_130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b128ab9a7a_1_139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de-DE"/>
              <a:t>Finally, the SRD of WoT Systems is consumable</a:t>
            </a:r>
            <a:r>
              <a:rPr lang="de-DE"/>
              <a:t> as if it were a Thing, to allow</a:t>
            </a:r>
            <a:r>
              <a:rPr b="1" lang="de-DE"/>
              <a:t> composing multi-layered WoT Architectures</a:t>
            </a:r>
            <a:endParaRPr b="1"/>
          </a:p>
        </p:txBody>
      </p:sp>
      <p:sp>
        <p:nvSpPr>
          <p:cNvPr id="941" name="Google Shape;941;gb128ab9a7a_1_139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b128ab9a7a_1_148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b128ab9a7a_1_148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b128ab9a7a_1_1777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gb128ab9a7a_1_1777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Consider an industrial automation scenario like the one above, consisting of …</a:t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2740025" y="500063"/>
            <a:ext cx="4445000" cy="25003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a842e6b3b3_0_12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In conclusion</a:t>
            </a:r>
            <a:endParaRPr/>
          </a:p>
        </p:txBody>
      </p:sp>
      <p:sp>
        <p:nvSpPr>
          <p:cNvPr id="1132" name="Google Shape;1132;ga842e6b3b3_0_12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b128ab9a7a_1_172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In conclusion</a:t>
            </a:r>
            <a:endParaRPr/>
          </a:p>
        </p:txBody>
      </p:sp>
      <p:sp>
        <p:nvSpPr>
          <p:cNvPr id="1138" name="Google Shape;1138;gb128ab9a7a_1_172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b128ab9a7a_1_1735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In conclusion</a:t>
            </a:r>
            <a:endParaRPr/>
          </a:p>
        </p:txBody>
      </p:sp>
      <p:sp>
        <p:nvSpPr>
          <p:cNvPr id="1144" name="Google Shape;1144;gb128ab9a7a_1_1735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b128ab9a7a_1_1740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In conclusion</a:t>
            </a:r>
            <a:endParaRPr/>
          </a:p>
        </p:txBody>
      </p:sp>
      <p:sp>
        <p:nvSpPr>
          <p:cNvPr id="1150" name="Google Shape;1150;gb128ab9a7a_1_1740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128ab9a7a_1_28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Consider an industrial automation scenario like the one above, consisting of …</a:t>
            </a:r>
            <a:endParaRPr/>
          </a:p>
        </p:txBody>
      </p:sp>
      <p:sp>
        <p:nvSpPr>
          <p:cNvPr id="136" name="Google Shape;136;gb128ab9a7a_1_28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128ab9a7a_1_34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Infrared sensors on each conveyor belt to detect the position of blocks in the belt</a:t>
            </a:r>
            <a:endParaRPr/>
          </a:p>
        </p:txBody>
      </p:sp>
      <p:sp>
        <p:nvSpPr>
          <p:cNvPr id="144" name="Google Shape;144;gb128ab9a7a_1_34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128ab9a7a_1_126:notes"/>
          <p:cNvSpPr txBox="1"/>
          <p:nvPr>
            <p:ph idx="1" type="body"/>
          </p:nvPr>
        </p:nvSpPr>
        <p:spPr>
          <a:xfrm>
            <a:off x="992506" y="3166309"/>
            <a:ext cx="7940100" cy="2999700"/>
          </a:xfrm>
          <a:prstGeom prst="rect">
            <a:avLst/>
          </a:prstGeom>
        </p:spPr>
        <p:txBody>
          <a:bodyPr anchorCtr="0" anchor="t" bIns="45350" lIns="90700" spcFirstLastPara="1" rIns="90700" wrap="square" tIns="45350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600"/>
              <a:t>And color</a:t>
            </a:r>
            <a:r>
              <a:rPr lang="de-DE" sz="1600"/>
              <a:t> sensors to detect their color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52" name="Google Shape;152;gb128ab9a7a_1_126:notes"/>
          <p:cNvSpPr/>
          <p:nvPr>
            <p:ph idx="2" type="sldImg"/>
          </p:nvPr>
        </p:nvSpPr>
        <p:spPr>
          <a:xfrm>
            <a:off x="2740025" y="500063"/>
            <a:ext cx="4445100" cy="2500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" type="body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2"/>
          <p:cNvSpPr/>
          <p:nvPr/>
        </p:nvSpPr>
        <p:spPr>
          <a:xfrm>
            <a:off x="11130180" y="6408271"/>
            <a:ext cx="766981" cy="3585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type="title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oße Bilder">
  <p:cSld name="große Bil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220270" y="766223"/>
            <a:ext cx="11737049" cy="714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/>
          <p:nvPr>
            <p:ph idx="2" type="pic"/>
          </p:nvPr>
        </p:nvSpPr>
        <p:spPr>
          <a:xfrm>
            <a:off x="220270" y="1626682"/>
            <a:ext cx="11737049" cy="4628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type="title"/>
          </p:nvPr>
        </p:nvSpPr>
        <p:spPr>
          <a:xfrm>
            <a:off x="220270" y="210345"/>
            <a:ext cx="11737049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lder formatfüllend">
  <p:cSld name="Bilder formatfüllend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/>
          <p:nvPr>
            <p:ph idx="2" type="pic"/>
          </p:nvPr>
        </p:nvSpPr>
        <p:spPr>
          <a:xfrm>
            <a:off x="220270" y="794411"/>
            <a:ext cx="11748497" cy="5511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0" name="Google Shape;80;p13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type="title"/>
          </p:nvPr>
        </p:nvSpPr>
        <p:spPr>
          <a:xfrm>
            <a:off x="220270" y="210345"/>
            <a:ext cx="1174849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16">
  <p:cSld name="2016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15"/>
          <p:cNvSpPr txBox="1"/>
          <p:nvPr>
            <p:ph idx="10" type="dt"/>
          </p:nvPr>
        </p:nvSpPr>
        <p:spPr>
          <a:xfrm>
            <a:off x="609600" y="64533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15"/>
          <p:cNvSpPr txBox="1"/>
          <p:nvPr>
            <p:ph idx="11" type="ftr"/>
          </p:nvPr>
        </p:nvSpPr>
        <p:spPr>
          <a:xfrm>
            <a:off x="4165600" y="6453337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737600" y="6453337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er" type="blank">
  <p:cSld name="BLANK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3" name="Google Shape;93;p16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idx="1" type="body"/>
          </p:nvPr>
        </p:nvSpPr>
        <p:spPr>
          <a:xfrm>
            <a:off x="220269" y="811369"/>
            <a:ext cx="11771400" cy="5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">
  <p:cSld name="Inhal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" type="body"/>
          </p:nvPr>
        </p:nvSpPr>
        <p:spPr>
          <a:xfrm>
            <a:off x="220269" y="811369"/>
            <a:ext cx="11771400" cy="55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" name="Google Shape;33;p5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type="title"/>
          </p:nvPr>
        </p:nvSpPr>
        <p:spPr>
          <a:xfrm>
            <a:off x="220269" y="210345"/>
            <a:ext cx="11771392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>
  <p:cSld name="Star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idx="1" type="body"/>
          </p:nvPr>
        </p:nvSpPr>
        <p:spPr>
          <a:xfrm>
            <a:off x="220268" y="1983014"/>
            <a:ext cx="11634019" cy="1274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type="title"/>
          </p:nvPr>
        </p:nvSpPr>
        <p:spPr>
          <a:xfrm>
            <a:off x="220270" y="210345"/>
            <a:ext cx="1163401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1">
          <p15:clr>
            <a:srgbClr val="FBAE40"/>
          </p15:clr>
        </p15:guide>
        <p15:guide id="2" pos="148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Nur Titel">
  <p:cSld name="1_Nur Titel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type="title"/>
          </p:nvPr>
        </p:nvSpPr>
        <p:spPr>
          <a:xfrm>
            <a:off x="220270" y="210345"/>
            <a:ext cx="11634017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91">
          <p15:clr>
            <a:srgbClr val="FBAE40"/>
          </p15:clr>
        </p15:guide>
        <p15:guide id="2" pos="148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halt + Text">
  <p:cSld name="Inhalt + 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" type="body"/>
          </p:nvPr>
        </p:nvSpPr>
        <p:spPr>
          <a:xfrm>
            <a:off x="220270" y="1665667"/>
            <a:ext cx="11550516" cy="464927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7" name="Google Shape;47;p8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2" type="body"/>
          </p:nvPr>
        </p:nvSpPr>
        <p:spPr>
          <a:xfrm>
            <a:off x="220270" y="845086"/>
            <a:ext cx="11345332" cy="71495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type="title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">
  <p:cSld name="zwei Inhalt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body"/>
          </p:nvPr>
        </p:nvSpPr>
        <p:spPr>
          <a:xfrm>
            <a:off x="220270" y="699752"/>
            <a:ext cx="5779732" cy="5593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body"/>
          </p:nvPr>
        </p:nvSpPr>
        <p:spPr>
          <a:xfrm>
            <a:off x="6196239" y="699752"/>
            <a:ext cx="5574547" cy="55937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4" name="Google Shape;54;p9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">
  <p:cSld name="Zwei Inhalte + 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220270" y="727586"/>
            <a:ext cx="11345332" cy="714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9" name="Google Shape;59;p10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2" type="body"/>
          </p:nvPr>
        </p:nvSpPr>
        <p:spPr>
          <a:xfrm>
            <a:off x="220269" y="1549408"/>
            <a:ext cx="5859475" cy="4756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0"/>
          <p:cNvSpPr/>
          <p:nvPr>
            <p:ph idx="3" type="pic"/>
          </p:nvPr>
        </p:nvSpPr>
        <p:spPr>
          <a:xfrm>
            <a:off x="6112256" y="1549408"/>
            <a:ext cx="5659200" cy="4756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type="title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wei Inhalte + Text (Hintergrund)">
  <p:cSld name="Zwei Inhalte + Text (Hintergrund)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16256" y="1557994"/>
            <a:ext cx="12192000" cy="4739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220270" y="731879"/>
            <a:ext cx="11345332" cy="714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2" type="body"/>
          </p:nvPr>
        </p:nvSpPr>
        <p:spPr>
          <a:xfrm>
            <a:off x="220269" y="1557994"/>
            <a:ext cx="5859475" cy="4739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−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/>
          <p:nvPr>
            <p:ph idx="3" type="pic"/>
          </p:nvPr>
        </p:nvSpPr>
        <p:spPr>
          <a:xfrm>
            <a:off x="6112256" y="1557994"/>
            <a:ext cx="5659200" cy="4739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220270" y="210345"/>
            <a:ext cx="11345332" cy="410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idx="11" type="ftr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/>
        </p:nvSpPr>
        <p:spPr>
          <a:xfrm>
            <a:off x="427201" y="314326"/>
            <a:ext cx="10266200" cy="3484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Associate Professorship of Embedded Systems and Internet of Things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Department of Electrical and Computer Engineering</a:t>
            </a:r>
            <a:endParaRPr/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Technical University of Munich</a:t>
            </a:r>
            <a:endParaRPr b="0" i="0" sz="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UM-blau-Jubiläumsbadge-blau-A4-oben.png" id="13" name="Google Shape;13;p1"/>
          <p:cNvPicPr preferRelativeResize="0"/>
          <p:nvPr/>
        </p:nvPicPr>
        <p:blipFill rotWithShape="1">
          <a:blip r:embed="rId1">
            <a:alphaModFix/>
          </a:blip>
          <a:srcRect b="0" l="53868" r="0" t="0"/>
          <a:stretch/>
        </p:blipFill>
        <p:spPr>
          <a:xfrm>
            <a:off x="10983686" y="0"/>
            <a:ext cx="1208314" cy="96040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7384750" y="6473314"/>
            <a:ext cx="113247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220269" y="6473314"/>
            <a:ext cx="69698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20150416 tum logo blau png final.png" id="28" name="Google Shape;28;p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417705" y="6465624"/>
            <a:ext cx="608352" cy="32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/>
        </p:nvSpPr>
        <p:spPr>
          <a:xfrm>
            <a:off x="10068027" y="6496714"/>
            <a:ext cx="1478467" cy="289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Embedded Systems </a:t>
            </a:r>
            <a:endParaRPr/>
          </a:p>
          <a:p>
            <a:pPr indent="0" lvl="0" marL="0" marR="0" rtl="0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and Internet of Things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91">
          <p15:clr>
            <a:srgbClr val="F26B43"/>
          </p15:clr>
        </p15:guide>
        <p15:guide id="2" pos="1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iguel.romero@tum.de" TargetMode="External"/><Relationship Id="rId4" Type="http://schemas.openxmlformats.org/officeDocument/2006/relationships/hyperlink" Target="mailto:miguel.romero@tum.de" TargetMode="External"/><Relationship Id="rId5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6.png"/><Relationship Id="rId8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8.png"/><Relationship Id="rId10" Type="http://schemas.openxmlformats.org/officeDocument/2006/relationships/image" Target="../media/image34.png"/><Relationship Id="rId13" Type="http://schemas.openxmlformats.org/officeDocument/2006/relationships/image" Target="../media/image36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35.png"/><Relationship Id="rId8" Type="http://schemas.openxmlformats.org/officeDocument/2006/relationships/image" Target="../media/image31.png"/></Relationships>
</file>

<file path=ppt/slides/_rels/slide5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9.png"/><Relationship Id="rId13" Type="http://schemas.openxmlformats.org/officeDocument/2006/relationships/image" Target="../media/image37.png"/><Relationship Id="rId1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Relationship Id="rId4" Type="http://schemas.openxmlformats.org/officeDocument/2006/relationships/image" Target="../media/image30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image" Target="../media/image27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57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1.png"/><Relationship Id="rId13" Type="http://schemas.openxmlformats.org/officeDocument/2006/relationships/image" Target="../media/image38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9" Type="http://schemas.openxmlformats.org/officeDocument/2006/relationships/image" Target="../media/image35.png"/><Relationship Id="rId15" Type="http://schemas.openxmlformats.org/officeDocument/2006/relationships/image" Target="../media/image36.png"/><Relationship Id="rId1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27.png"/></Relationships>
</file>

<file path=ppt/slides/_rels/slide5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31.png"/><Relationship Id="rId13" Type="http://schemas.openxmlformats.org/officeDocument/2006/relationships/image" Target="../media/image38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2.png"/><Relationship Id="rId4" Type="http://schemas.openxmlformats.org/officeDocument/2006/relationships/image" Target="../media/image44.png"/><Relationship Id="rId9" Type="http://schemas.openxmlformats.org/officeDocument/2006/relationships/image" Target="../media/image35.png"/><Relationship Id="rId15" Type="http://schemas.openxmlformats.org/officeDocument/2006/relationships/image" Target="../media/image36.png"/><Relationship Id="rId1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3.png"/><Relationship Id="rId7" Type="http://schemas.openxmlformats.org/officeDocument/2006/relationships/image" Target="../media/image42.png"/><Relationship Id="rId8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42000" y="1236801"/>
            <a:ext cx="112554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4400"/>
              <a:t>Runtime Deployment, Management and Monitoring of Web of Things Systems</a:t>
            </a:r>
            <a:br>
              <a:rPr b="1" lang="de-DE" sz="4400">
                <a:latin typeface="Arial"/>
                <a:ea typeface="Arial"/>
                <a:cs typeface="Arial"/>
                <a:sym typeface="Arial"/>
              </a:rPr>
            </a:br>
            <a:endParaRPr b="1" sz="4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DE">
                <a:latin typeface="Arial"/>
                <a:ea typeface="Arial"/>
                <a:cs typeface="Arial"/>
                <a:sym typeface="Arial"/>
              </a:rPr>
            </a:br>
            <a:r>
              <a:rPr lang="de-DE" sz="2000"/>
              <a:t>Miguel Romero Karam</a:t>
            </a:r>
            <a:br>
              <a:rPr lang="de-DE" sz="2000">
                <a:latin typeface="Arial"/>
                <a:ea typeface="Arial"/>
                <a:cs typeface="Arial"/>
                <a:sym typeface="Arial"/>
              </a:rPr>
            </a:br>
            <a:r>
              <a:rPr lang="de-DE" sz="2000" u="sng">
                <a:solidFill>
                  <a:schemeClr val="hlink"/>
                </a:solidFill>
                <a:hlinkClick r:id="rId3"/>
              </a:rPr>
              <a:t>miguel.romero</a:t>
            </a:r>
            <a:r>
              <a:rPr lang="de-DE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@tum.de</a:t>
            </a:r>
            <a:br>
              <a:rPr lang="de-DE" sz="2000">
                <a:latin typeface="Arial"/>
                <a:ea typeface="Arial"/>
                <a:cs typeface="Arial"/>
                <a:sym typeface="Arial"/>
              </a:rPr>
            </a:br>
            <a:br>
              <a:rPr lang="de-DE" sz="2000">
                <a:latin typeface="Arial"/>
                <a:ea typeface="Arial"/>
                <a:cs typeface="Arial"/>
                <a:sym typeface="Arial"/>
              </a:rPr>
            </a:br>
            <a:r>
              <a:rPr i="1" lang="de-DE" sz="2000">
                <a:latin typeface="Arial"/>
                <a:ea typeface="Arial"/>
                <a:cs typeface="Arial"/>
                <a:sym typeface="Arial"/>
              </a:rPr>
              <a:t>Embedded Systems and Internet of Things</a:t>
            </a:r>
            <a:br>
              <a:rPr lang="de-DE" sz="2000">
                <a:latin typeface="Arial"/>
                <a:ea typeface="Arial"/>
                <a:cs typeface="Arial"/>
                <a:sym typeface="Arial"/>
              </a:rPr>
            </a:br>
            <a:br>
              <a:rPr lang="de-DE" sz="2000">
                <a:latin typeface="Arial"/>
                <a:ea typeface="Arial"/>
                <a:cs typeface="Arial"/>
                <a:sym typeface="Arial"/>
              </a:rPr>
            </a:br>
            <a:r>
              <a:rPr lang="de-DE" sz="2000">
                <a:latin typeface="Arial"/>
                <a:ea typeface="Arial"/>
                <a:cs typeface="Arial"/>
                <a:sym typeface="Arial"/>
              </a:rPr>
              <a:t>Department of Electrical and Computer Engineering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de-DE" sz="2000"/>
            </a:br>
            <a:r>
              <a:rPr lang="de-DE" sz="2000"/>
              <a:t>Munich | December 14, 2020</a:t>
            </a:r>
            <a:br>
              <a:rPr lang="de-DE" sz="2000"/>
            </a:br>
            <a:endParaRPr sz="2000"/>
          </a:p>
        </p:txBody>
      </p:sp>
      <p:pic>
        <p:nvPicPr>
          <p:cNvPr descr="Home - Professur für Embedded Systems and Internet of Things" id="99" name="Google Shape;9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6600" y="3556450"/>
            <a:ext cx="4827399" cy="321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3" name="Google Shape;163;p26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164" name="Google Shape;164;p26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03" y="971232"/>
            <a:ext cx="6040802" cy="51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98" y="970554"/>
            <a:ext cx="6040802" cy="5152958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7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2" name="Google Shape;172;p27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173" name="Google Shape;173;p27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00" y="1374170"/>
            <a:ext cx="1304925" cy="14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7"/>
          <p:cNvCxnSpPr/>
          <p:nvPr/>
        </p:nvCxnSpPr>
        <p:spPr>
          <a:xfrm>
            <a:off x="1731050" y="2356125"/>
            <a:ext cx="1400700" cy="1910400"/>
          </a:xfrm>
          <a:prstGeom prst="straightConnector1">
            <a:avLst/>
          </a:prstGeom>
          <a:noFill/>
          <a:ln cap="flat" cmpd="sng" w="38100">
            <a:solidFill>
              <a:srgbClr val="F292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98" y="970554"/>
            <a:ext cx="6040802" cy="515295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2" name="Google Shape;182;p28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183" name="Google Shape;183;p28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00" y="1374170"/>
            <a:ext cx="1304925" cy="14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28"/>
          <p:cNvCxnSpPr/>
          <p:nvPr/>
        </p:nvCxnSpPr>
        <p:spPr>
          <a:xfrm>
            <a:off x="1869950" y="2167300"/>
            <a:ext cx="4429800" cy="3391800"/>
          </a:xfrm>
          <a:prstGeom prst="straightConnector1">
            <a:avLst/>
          </a:prstGeom>
          <a:noFill/>
          <a:ln cap="flat" cmpd="sng" w="38100">
            <a:solidFill>
              <a:srgbClr val="F292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86" name="Google Shape;186;p28"/>
          <p:cNvCxnSpPr/>
          <p:nvPr/>
        </p:nvCxnSpPr>
        <p:spPr>
          <a:xfrm>
            <a:off x="1731050" y="2356125"/>
            <a:ext cx="1400700" cy="1910400"/>
          </a:xfrm>
          <a:prstGeom prst="straightConnector1">
            <a:avLst/>
          </a:prstGeom>
          <a:noFill/>
          <a:ln cap="flat" cmpd="sng" w="38100">
            <a:solidFill>
              <a:srgbClr val="F292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98" y="970554"/>
            <a:ext cx="6040802" cy="515295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3" name="Google Shape;193;p29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194" name="Google Shape;194;p29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400" y="1374170"/>
            <a:ext cx="1304925" cy="144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9"/>
          <p:cNvCxnSpPr/>
          <p:nvPr/>
        </p:nvCxnSpPr>
        <p:spPr>
          <a:xfrm>
            <a:off x="2033125" y="2020975"/>
            <a:ext cx="1644600" cy="734400"/>
          </a:xfrm>
          <a:prstGeom prst="straightConnector1">
            <a:avLst/>
          </a:prstGeom>
          <a:noFill/>
          <a:ln cap="flat" cmpd="sng" w="38100">
            <a:solidFill>
              <a:srgbClr val="F292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1869950" y="2167300"/>
            <a:ext cx="4429800" cy="3391800"/>
          </a:xfrm>
          <a:prstGeom prst="straightConnector1">
            <a:avLst/>
          </a:prstGeom>
          <a:noFill/>
          <a:ln cap="flat" cmpd="sng" w="38100">
            <a:solidFill>
              <a:srgbClr val="F292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98" name="Google Shape;198;p29"/>
          <p:cNvCxnSpPr/>
          <p:nvPr/>
        </p:nvCxnSpPr>
        <p:spPr>
          <a:xfrm>
            <a:off x="1731050" y="2356125"/>
            <a:ext cx="1400700" cy="1910400"/>
          </a:xfrm>
          <a:prstGeom prst="straightConnector1">
            <a:avLst/>
          </a:prstGeom>
          <a:noFill/>
          <a:ln cap="flat" cmpd="sng" w="38100">
            <a:solidFill>
              <a:srgbClr val="F292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Motivation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de-DE" sz="1600"/>
              <a:t>WoT Thing Description</a:t>
            </a:r>
            <a:endParaRPr b="0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System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Problem Statement</a:t>
            </a:r>
            <a:endParaRPr b="0" sz="1600">
              <a:solidFill>
                <a:srgbClr val="D9D9D9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033" y="3313680"/>
            <a:ext cx="3336643" cy="284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0" name="Google Shape;210;p31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211" name="Google Shape;211;p31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WoT Thing Description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033" y="3313680"/>
            <a:ext cx="3336643" cy="284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8" name="Google Shape;218;p32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219" name="Google Shape;219;p32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WoT Thing Description</a:t>
            </a:r>
            <a:endParaRPr sz="1600"/>
          </a:p>
        </p:txBody>
      </p:sp>
      <p:cxnSp>
        <p:nvCxnSpPr>
          <p:cNvPr id="220" name="Google Shape;220;p32"/>
          <p:cNvCxnSpPr>
            <a:stCxn id="221" idx="3"/>
          </p:cNvCxnSpPr>
          <p:nvPr/>
        </p:nvCxnSpPr>
        <p:spPr>
          <a:xfrm>
            <a:off x="7432976" y="3941774"/>
            <a:ext cx="1573200" cy="415800"/>
          </a:xfrm>
          <a:prstGeom prst="straightConnector1">
            <a:avLst/>
          </a:prstGeom>
          <a:noFill/>
          <a:ln cap="flat" cmpd="sng" w="38100">
            <a:solidFill>
              <a:srgbClr val="F29200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976" y="3237699"/>
            <a:ext cx="1096000" cy="14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5033" y="3313680"/>
            <a:ext cx="3336643" cy="284622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28" name="Google Shape;228;p33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229" name="Google Shape;229;p33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WoT Thing Description</a:t>
            </a:r>
            <a:endParaRPr sz="1600"/>
          </a:p>
        </p:txBody>
      </p:sp>
      <p:cxnSp>
        <p:nvCxnSpPr>
          <p:cNvPr id="230" name="Google Shape;230;p33"/>
          <p:cNvCxnSpPr>
            <a:stCxn id="231" idx="3"/>
          </p:cNvCxnSpPr>
          <p:nvPr/>
        </p:nvCxnSpPr>
        <p:spPr>
          <a:xfrm>
            <a:off x="7432976" y="3941774"/>
            <a:ext cx="1573200" cy="415800"/>
          </a:xfrm>
          <a:prstGeom prst="straightConnector1">
            <a:avLst/>
          </a:prstGeom>
          <a:noFill/>
          <a:ln cap="flat" cmpd="sng" w="38100">
            <a:solidFill>
              <a:srgbClr val="F29200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32" name="Google Shape;232;p33"/>
          <p:cNvCxnSpPr/>
          <p:nvPr/>
        </p:nvCxnSpPr>
        <p:spPr>
          <a:xfrm>
            <a:off x="4333275" y="1420150"/>
            <a:ext cx="2828400" cy="1881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3"/>
          <p:cNvCxnSpPr/>
          <p:nvPr/>
        </p:nvCxnSpPr>
        <p:spPr>
          <a:xfrm flipH="1" rot="10800000">
            <a:off x="4794525" y="4612300"/>
            <a:ext cx="2597700" cy="154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33"/>
          <p:cNvCxnSpPr/>
          <p:nvPr/>
        </p:nvCxnSpPr>
        <p:spPr>
          <a:xfrm flipH="1" rot="10800000">
            <a:off x="497650" y="4636450"/>
            <a:ext cx="5886900" cy="150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33"/>
          <p:cNvCxnSpPr/>
          <p:nvPr/>
        </p:nvCxnSpPr>
        <p:spPr>
          <a:xfrm>
            <a:off x="582625" y="1383750"/>
            <a:ext cx="5826300" cy="189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33"/>
          <p:cNvSpPr/>
          <p:nvPr/>
        </p:nvSpPr>
        <p:spPr>
          <a:xfrm>
            <a:off x="510250" y="1383750"/>
            <a:ext cx="4269300" cy="4763700"/>
          </a:xfrm>
          <a:prstGeom prst="snip1Rect">
            <a:avLst>
              <a:gd fmla="val 10524" name="adj"/>
            </a:avLst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de-D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"LeftConveyorBelt"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latin typeface="Consolas"/>
                <a:ea typeface="Consolas"/>
                <a:cs typeface="Consolas"/>
                <a:sym typeface="Consolas"/>
              </a:rPr>
              <a:t>@type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": </a:t>
            </a:r>
            <a:r>
              <a:rPr lang="de-D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"conveyor-belt"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latin typeface="Consolas"/>
                <a:ea typeface="Consolas"/>
                <a:cs typeface="Consolas"/>
                <a:sym typeface="Consolas"/>
              </a:rPr>
              <a:t>properties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": [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speed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: {</a:t>
            </a:r>
            <a:endParaRPr>
              <a:solidFill>
                <a:srgbClr val="02B8D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2B8D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"type": </a:t>
            </a:r>
            <a:r>
              <a:rPr lang="de-D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"number"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de-DE">
                <a:latin typeface="Consolas"/>
                <a:ea typeface="Consolas"/>
                <a:cs typeface="Consolas"/>
                <a:sym typeface="Consolas"/>
              </a:rPr>
            </a:br>
            <a:r>
              <a:rPr lang="de-DE">
                <a:latin typeface="Consolas"/>
                <a:ea typeface="Consolas"/>
                <a:cs typeface="Consolas"/>
                <a:sym typeface="Consolas"/>
              </a:rPr>
              <a:t>        "minimum": </a:t>
            </a:r>
            <a:r>
              <a:rPr lang="de-DE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-100.0,</a:t>
            </a:r>
            <a:endParaRPr>
              <a:solidFill>
                <a:srgbClr val="CC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        "maximum": </a:t>
            </a:r>
            <a:r>
              <a:rPr lang="de-DE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100.0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    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status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: {</a:t>
            </a:r>
            <a:r>
              <a:rPr lang="de-D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2B8D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rgbClr val="02B8D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de-D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"type": </a:t>
            </a:r>
            <a:r>
              <a:rPr lang="de-D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"string"</a:t>
            </a:r>
            <a:r>
              <a:rPr lang="de-D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de-D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de-D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"enum": [ </a:t>
            </a:r>
            <a:r>
              <a:rPr lang="de-D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"on"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de-DE">
                <a:solidFill>
                  <a:srgbClr val="CC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de-DE">
                <a:solidFill>
                  <a:srgbClr val="38761D"/>
                </a:solidFill>
                <a:latin typeface="Consolas"/>
                <a:ea typeface="Consolas"/>
                <a:cs typeface="Consolas"/>
                <a:sym typeface="Consolas"/>
              </a:rPr>
              <a:t>"off"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 ],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latin typeface="Consolas"/>
                <a:ea typeface="Consolas"/>
                <a:cs typeface="Consolas"/>
                <a:sym typeface="Consolas"/>
              </a:rPr>
              <a:t>actions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: [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start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: {...},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stop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: {...},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latin typeface="Consolas"/>
                <a:ea typeface="Consolas"/>
                <a:cs typeface="Consolas"/>
                <a:sym typeface="Consolas"/>
              </a:rPr>
              <a:t>events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: [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emergencystop</a:t>
            </a:r>
            <a:r>
              <a:rPr lang="de-DE">
                <a:solidFill>
                  <a:srgbClr val="0336FF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: {...},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],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de-DE">
                <a:latin typeface="Consolas"/>
                <a:ea typeface="Consolas"/>
                <a:cs typeface="Consolas"/>
                <a:sym typeface="Consolas"/>
              </a:rPr>
              <a:t>security</a:t>
            </a:r>
            <a:r>
              <a:rPr lang="de-DE">
                <a:latin typeface="Consolas"/>
                <a:ea typeface="Consolas"/>
                <a:cs typeface="Consolas"/>
                <a:sym typeface="Consolas"/>
              </a:rPr>
              <a:t>": [...]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31" name="Google Shape;23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976" y="3237699"/>
            <a:ext cx="1096000" cy="140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951700" y="967950"/>
            <a:ext cx="33864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TD of Conveyor Belt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Motivation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Thing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0" lang="de-DE" sz="1600"/>
              <a:t>WoT System Description</a:t>
            </a:r>
            <a:endParaRPr b="0"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Problem Statement</a:t>
            </a:r>
            <a:endParaRPr b="0" sz="1600">
              <a:solidFill>
                <a:srgbClr val="D9D9D9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98" y="970554"/>
            <a:ext cx="6040802" cy="515295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5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9" name="Google Shape;249;p35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250" name="Google Shape;250;p35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WoT System Description</a:t>
            </a:r>
            <a:endParaRPr sz="1600"/>
          </a:p>
        </p:txBody>
      </p:sp>
      <p:sp>
        <p:nvSpPr>
          <p:cNvPr id="251" name="Google Shape;251;p35"/>
          <p:cNvSpPr/>
          <p:nvPr/>
        </p:nvSpPr>
        <p:spPr>
          <a:xfrm>
            <a:off x="2867250" y="1408000"/>
            <a:ext cx="6457500" cy="4830900"/>
          </a:xfrm>
          <a:prstGeom prst="rect">
            <a:avLst/>
          </a:prstGeom>
          <a:noFill/>
          <a:ln cap="flat" cmpd="sng" w="28575">
            <a:solidFill>
              <a:srgbClr val="10D8B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98" y="970554"/>
            <a:ext cx="6040802" cy="5152958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8" name="Google Shape;258;p36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259" name="Google Shape;259;p36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WoT System Description</a:t>
            </a:r>
            <a:endParaRPr sz="1600"/>
          </a:p>
        </p:txBody>
      </p:sp>
      <p:sp>
        <p:nvSpPr>
          <p:cNvPr id="260" name="Google Shape;260;p36"/>
          <p:cNvSpPr/>
          <p:nvPr/>
        </p:nvSpPr>
        <p:spPr>
          <a:xfrm>
            <a:off x="2867250" y="1408000"/>
            <a:ext cx="6457500" cy="4830900"/>
          </a:xfrm>
          <a:prstGeom prst="rect">
            <a:avLst/>
          </a:prstGeom>
          <a:noFill/>
          <a:ln cap="flat" cmpd="sng" w="28575">
            <a:solidFill>
              <a:srgbClr val="10D8B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5425" y="1276199"/>
            <a:ext cx="964300" cy="1232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36"/>
          <p:cNvCxnSpPr>
            <a:stCxn id="261" idx="1"/>
          </p:cNvCxnSpPr>
          <p:nvPr/>
        </p:nvCxnSpPr>
        <p:spPr>
          <a:xfrm flipH="1">
            <a:off x="9297825" y="1892661"/>
            <a:ext cx="1317600" cy="1251000"/>
          </a:xfrm>
          <a:prstGeom prst="straightConnector1">
            <a:avLst/>
          </a:prstGeom>
          <a:noFill/>
          <a:ln cap="flat" cmpd="sng" w="38100">
            <a:solidFill>
              <a:srgbClr val="10D8B1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Motivation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Thing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System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de-DE" sz="1600"/>
              <a:t>Problem Statement</a:t>
            </a:r>
            <a:endParaRPr b="0" sz="1600"/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3" name="Google Shape;273;p38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274" name="Google Shape;274;p38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Problem Statement</a:t>
            </a:r>
            <a:endParaRPr sz="1600"/>
          </a:p>
        </p:txBody>
      </p:sp>
      <p:cxnSp>
        <p:nvCxnSpPr>
          <p:cNvPr id="275" name="Google Shape;275;p38"/>
          <p:cNvCxnSpPr/>
          <p:nvPr/>
        </p:nvCxnSpPr>
        <p:spPr>
          <a:xfrm>
            <a:off x="798633" y="2215400"/>
            <a:ext cx="0" cy="131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" name="Google Shape;276;p38"/>
          <p:cNvSpPr txBox="1"/>
          <p:nvPr>
            <p:ph type="title"/>
          </p:nvPr>
        </p:nvSpPr>
        <p:spPr>
          <a:xfrm>
            <a:off x="962125" y="1974775"/>
            <a:ext cx="3643500" cy="52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Thing Description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798633" y="2361467"/>
            <a:ext cx="3429900" cy="77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Allows modelling simple and complex </a:t>
            </a:r>
            <a:r>
              <a:rPr b="1" lang="de-DE">
                <a:solidFill>
                  <a:schemeClr val="dk2"/>
                </a:solidFill>
              </a:rPr>
              <a:t>standalone Things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descr="Datei:Flat tick icon.svg – Wikipedia"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25" y="2051925"/>
            <a:ext cx="327001" cy="32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8"/>
          <p:cNvCxnSpPr>
            <a:stCxn id="280" idx="6"/>
          </p:cNvCxnSpPr>
          <p:nvPr/>
        </p:nvCxnSpPr>
        <p:spPr>
          <a:xfrm>
            <a:off x="1893350" y="4061875"/>
            <a:ext cx="3034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80" name="Google Shape;280;p38"/>
          <p:cNvPicPr preferRelativeResize="0"/>
          <p:nvPr/>
        </p:nvPicPr>
        <p:blipFill rotWithShape="1">
          <a:blip r:embed="rId4">
            <a:alphaModFix/>
          </a:blip>
          <a:srcRect b="-7950" l="-7950" r="-7950" t="-7950"/>
          <a:stretch/>
        </p:blipFill>
        <p:spPr>
          <a:xfrm>
            <a:off x="798950" y="3514675"/>
            <a:ext cx="1094400" cy="1094400"/>
          </a:xfrm>
          <a:prstGeom prst="ellipse">
            <a:avLst/>
          </a:prstGeom>
          <a:noFill/>
          <a:ln cap="flat" cmpd="sng" w="19050">
            <a:solidFill>
              <a:srgbClr val="43C67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4650" y="4161875"/>
            <a:ext cx="435600" cy="55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" name="Google Shape;286;p39"/>
          <p:cNvCxnSpPr/>
          <p:nvPr/>
        </p:nvCxnSpPr>
        <p:spPr>
          <a:xfrm>
            <a:off x="1893350" y="4061875"/>
            <a:ext cx="63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87" name="Google Shape;287;p39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8" name="Google Shape;288;p39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289" name="Google Shape;289;p39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Problem Statement</a:t>
            </a:r>
            <a:endParaRPr sz="1600"/>
          </a:p>
        </p:txBody>
      </p:sp>
      <p:sp>
        <p:nvSpPr>
          <p:cNvPr id="290" name="Google Shape;290;p39"/>
          <p:cNvSpPr txBox="1"/>
          <p:nvPr>
            <p:ph type="title"/>
          </p:nvPr>
        </p:nvSpPr>
        <p:spPr>
          <a:xfrm>
            <a:off x="4417813" y="1641875"/>
            <a:ext cx="3643500" cy="52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System Description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4298183" y="2028567"/>
            <a:ext cx="3429900" cy="77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Allows describing interaction logic between Things, in order </a:t>
            </a:r>
            <a:r>
              <a:rPr b="1" lang="de-DE">
                <a:solidFill>
                  <a:schemeClr val="dk2"/>
                </a:solidFill>
              </a:rPr>
              <a:t>to create WoT Systems</a:t>
            </a:r>
            <a:endParaRPr b="1" sz="1600">
              <a:solidFill>
                <a:schemeClr val="dk2"/>
              </a:solidFill>
            </a:endParaRPr>
          </a:p>
        </p:txBody>
      </p:sp>
      <p:cxnSp>
        <p:nvCxnSpPr>
          <p:cNvPr id="292" name="Google Shape;292;p39"/>
          <p:cNvCxnSpPr/>
          <p:nvPr/>
        </p:nvCxnSpPr>
        <p:spPr>
          <a:xfrm>
            <a:off x="798633" y="2215400"/>
            <a:ext cx="0" cy="131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39"/>
          <p:cNvSpPr txBox="1"/>
          <p:nvPr>
            <p:ph type="title"/>
          </p:nvPr>
        </p:nvSpPr>
        <p:spPr>
          <a:xfrm>
            <a:off x="962125" y="1974775"/>
            <a:ext cx="3643500" cy="52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Thing Description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294" name="Google Shape;294;p39"/>
          <p:cNvSpPr txBox="1"/>
          <p:nvPr>
            <p:ph idx="1" type="body"/>
          </p:nvPr>
        </p:nvSpPr>
        <p:spPr>
          <a:xfrm>
            <a:off x="798633" y="2361467"/>
            <a:ext cx="3429900" cy="77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Allows modelling simple and complex </a:t>
            </a:r>
            <a:r>
              <a:rPr b="1" lang="de-DE">
                <a:solidFill>
                  <a:schemeClr val="dk2"/>
                </a:solidFill>
              </a:rPr>
              <a:t>standalone Things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descr="Datei:Flat tick icon.svg – Wikipedia" id="295" name="Google Shape;2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25" y="2051925"/>
            <a:ext cx="327001" cy="32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ei:Flat tick icon.svg – Wikipedia"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925" y="1739825"/>
            <a:ext cx="327001" cy="327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9"/>
          <p:cNvCxnSpPr>
            <a:stCxn id="296" idx="2"/>
          </p:cNvCxnSpPr>
          <p:nvPr/>
        </p:nvCxnSpPr>
        <p:spPr>
          <a:xfrm>
            <a:off x="4235425" y="2066826"/>
            <a:ext cx="0" cy="12309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8" name="Google Shape;298;p39"/>
          <p:cNvPicPr preferRelativeResize="0"/>
          <p:nvPr/>
        </p:nvPicPr>
        <p:blipFill rotWithShape="1">
          <a:blip r:embed="rId4">
            <a:alphaModFix/>
          </a:blip>
          <a:srcRect b="-13498" l="0" r="0" t="-13485"/>
          <a:stretch/>
        </p:blipFill>
        <p:spPr>
          <a:xfrm>
            <a:off x="4135666" y="3185910"/>
            <a:ext cx="1680600" cy="1680600"/>
          </a:xfrm>
          <a:prstGeom prst="ellipse">
            <a:avLst/>
          </a:prstGeom>
          <a:noFill/>
          <a:ln cap="flat" cmpd="sng" w="19050">
            <a:solidFill>
              <a:srgbClr val="43C67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9" name="Google Shape;29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951" y="3639580"/>
            <a:ext cx="1322057" cy="147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4200" y="4343975"/>
            <a:ext cx="610478" cy="7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9"/>
          <p:cNvPicPr preferRelativeResize="0"/>
          <p:nvPr/>
        </p:nvPicPr>
        <p:blipFill rotWithShape="1">
          <a:blip r:embed="rId7">
            <a:alphaModFix/>
          </a:blip>
          <a:srcRect b="-7950" l="-7950" r="-7950" t="-7950"/>
          <a:stretch/>
        </p:blipFill>
        <p:spPr>
          <a:xfrm>
            <a:off x="798950" y="3514675"/>
            <a:ext cx="1094400" cy="1094400"/>
          </a:xfrm>
          <a:prstGeom prst="ellipse">
            <a:avLst/>
          </a:prstGeom>
          <a:noFill/>
          <a:ln cap="flat" cmpd="sng" w="19050">
            <a:solidFill>
              <a:srgbClr val="43C67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2" name="Google Shape;30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74650" y="4161875"/>
            <a:ext cx="435600" cy="55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8" name="Google Shape;308;p40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309" name="Google Shape;309;p40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Problem Statement</a:t>
            </a:r>
            <a:endParaRPr sz="1600"/>
          </a:p>
        </p:txBody>
      </p:sp>
      <p:cxnSp>
        <p:nvCxnSpPr>
          <p:cNvPr id="310" name="Google Shape;310;p40"/>
          <p:cNvCxnSpPr/>
          <p:nvPr/>
        </p:nvCxnSpPr>
        <p:spPr>
          <a:xfrm>
            <a:off x="4235433" y="1810067"/>
            <a:ext cx="0" cy="14877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40"/>
          <p:cNvSpPr txBox="1"/>
          <p:nvPr>
            <p:ph type="title"/>
          </p:nvPr>
        </p:nvSpPr>
        <p:spPr>
          <a:xfrm>
            <a:off x="4417813" y="1641875"/>
            <a:ext cx="3643500" cy="52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System Description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4298183" y="2028567"/>
            <a:ext cx="3429900" cy="77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Allows describing interaction logic between Things, in order </a:t>
            </a:r>
            <a:r>
              <a:rPr b="1" lang="de-DE">
                <a:solidFill>
                  <a:schemeClr val="dk2"/>
                </a:solidFill>
              </a:rPr>
              <a:t>to create WoT Systems </a:t>
            </a:r>
            <a:endParaRPr b="1" sz="1600">
              <a:solidFill>
                <a:schemeClr val="dk2"/>
              </a:solidFill>
            </a:endParaRPr>
          </a:p>
        </p:txBody>
      </p:sp>
      <p:cxnSp>
        <p:nvCxnSpPr>
          <p:cNvPr id="313" name="Google Shape;313;p40"/>
          <p:cNvCxnSpPr>
            <a:stCxn id="314" idx="2"/>
          </p:cNvCxnSpPr>
          <p:nvPr/>
        </p:nvCxnSpPr>
        <p:spPr>
          <a:xfrm>
            <a:off x="8243700" y="1753876"/>
            <a:ext cx="0" cy="13776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40"/>
          <p:cNvSpPr txBox="1"/>
          <p:nvPr>
            <p:ph type="title"/>
          </p:nvPr>
        </p:nvSpPr>
        <p:spPr>
          <a:xfrm>
            <a:off x="8407500" y="1328633"/>
            <a:ext cx="3519300" cy="52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Development Tools 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16" name="Google Shape;316;p40"/>
          <p:cNvSpPr txBox="1"/>
          <p:nvPr>
            <p:ph idx="1" type="body"/>
          </p:nvPr>
        </p:nvSpPr>
        <p:spPr>
          <a:xfrm>
            <a:off x="8306450" y="1715333"/>
            <a:ext cx="3429900" cy="77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>
                <a:solidFill>
                  <a:schemeClr val="dk2"/>
                </a:solidFill>
              </a:rPr>
              <a:t>For </a:t>
            </a:r>
            <a:r>
              <a:rPr b="1" lang="de-DE">
                <a:solidFill>
                  <a:schemeClr val="dk2"/>
                </a:solidFill>
              </a:rPr>
              <a:t>deployment, management, and monitoring</a:t>
            </a:r>
            <a:r>
              <a:rPr lang="de-DE">
                <a:solidFill>
                  <a:schemeClr val="dk2"/>
                </a:solidFill>
              </a:rPr>
              <a:t> of WoT Systems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317" name="Google Shape;317;p40"/>
          <p:cNvCxnSpPr>
            <a:stCxn id="318" idx="6"/>
          </p:cNvCxnSpPr>
          <p:nvPr/>
        </p:nvCxnSpPr>
        <p:spPr>
          <a:xfrm>
            <a:off x="1893350" y="4061875"/>
            <a:ext cx="63504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0"/>
          <p:cNvCxnSpPr/>
          <p:nvPr/>
        </p:nvCxnSpPr>
        <p:spPr>
          <a:xfrm>
            <a:off x="798633" y="2215400"/>
            <a:ext cx="0" cy="13104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0"/>
          <p:cNvSpPr txBox="1"/>
          <p:nvPr>
            <p:ph type="title"/>
          </p:nvPr>
        </p:nvSpPr>
        <p:spPr>
          <a:xfrm>
            <a:off x="962125" y="1974775"/>
            <a:ext cx="3643500" cy="522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300"/>
              <a:t>Thing Description</a:t>
            </a:r>
            <a:endParaRPr sz="2300">
              <a:solidFill>
                <a:schemeClr val="dk1"/>
              </a:solidFill>
            </a:endParaRPr>
          </a:p>
        </p:txBody>
      </p:sp>
      <p:sp>
        <p:nvSpPr>
          <p:cNvPr id="321" name="Google Shape;321;p40"/>
          <p:cNvSpPr txBox="1"/>
          <p:nvPr>
            <p:ph idx="1" type="body"/>
          </p:nvPr>
        </p:nvSpPr>
        <p:spPr>
          <a:xfrm>
            <a:off x="798633" y="2361467"/>
            <a:ext cx="3429900" cy="7716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dk2"/>
                </a:solidFill>
              </a:rPr>
              <a:t>Allows modelling simple and complex </a:t>
            </a:r>
            <a:r>
              <a:rPr b="1" lang="de-DE">
                <a:solidFill>
                  <a:schemeClr val="dk2"/>
                </a:solidFill>
              </a:rPr>
              <a:t>standalone Things</a:t>
            </a:r>
            <a:endParaRPr b="1" sz="1600">
              <a:solidFill>
                <a:schemeClr val="dk2"/>
              </a:solidFill>
            </a:endParaRPr>
          </a:p>
        </p:txBody>
      </p:sp>
      <p:pic>
        <p:nvPicPr>
          <p:cNvPr descr="Datei:Flat tick icon.svg – Wikipedia"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25" y="2051925"/>
            <a:ext cx="327001" cy="32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ei:Flat tick icon.svg – Wikipedia" id="323" name="Google Shape;32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1925" y="1739825"/>
            <a:ext cx="327001" cy="3270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d X icon PNG and SVG Vector Free Download" id="314" name="Google Shape;3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9900" y="1426275"/>
            <a:ext cx="327601" cy="3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0"/>
          <p:cNvPicPr preferRelativeResize="0"/>
          <p:nvPr/>
        </p:nvPicPr>
        <p:blipFill rotWithShape="1">
          <a:blip r:embed="rId5">
            <a:alphaModFix/>
          </a:blip>
          <a:srcRect b="-13498" l="0" r="0" t="-13485"/>
          <a:stretch/>
        </p:blipFill>
        <p:spPr>
          <a:xfrm>
            <a:off x="4135666" y="3185910"/>
            <a:ext cx="1680600" cy="1680600"/>
          </a:xfrm>
          <a:prstGeom prst="ellipse">
            <a:avLst/>
          </a:prstGeom>
          <a:noFill/>
          <a:ln cap="flat" cmpd="sng" w="28575">
            <a:solidFill>
              <a:srgbClr val="43C67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5" name="Google Shape;32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8951" y="3639580"/>
            <a:ext cx="1322057" cy="147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4200" y="4343975"/>
            <a:ext cx="610478" cy="7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0"/>
          <p:cNvPicPr preferRelativeResize="0"/>
          <p:nvPr/>
        </p:nvPicPr>
        <p:blipFill rotWithShape="1">
          <a:blip r:embed="rId8">
            <a:alphaModFix/>
          </a:blip>
          <a:srcRect b="-7950" l="-7950" r="-7950" t="-7950"/>
          <a:stretch/>
        </p:blipFill>
        <p:spPr>
          <a:xfrm>
            <a:off x="798950" y="3514675"/>
            <a:ext cx="1094400" cy="1094400"/>
          </a:xfrm>
          <a:prstGeom prst="ellipse">
            <a:avLst/>
          </a:prstGeom>
          <a:noFill/>
          <a:ln cap="flat" cmpd="sng" w="28575">
            <a:solidFill>
              <a:srgbClr val="43C67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74650" y="4161875"/>
            <a:ext cx="435600" cy="55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0"/>
          <p:cNvPicPr preferRelativeResize="0"/>
          <p:nvPr/>
        </p:nvPicPr>
        <p:blipFill rotWithShape="1">
          <a:blip r:embed="rId10">
            <a:alphaModFix/>
          </a:blip>
          <a:srcRect b="0" l="11102" r="29045" t="5704"/>
          <a:stretch/>
        </p:blipFill>
        <p:spPr>
          <a:xfrm>
            <a:off x="8223576" y="3000053"/>
            <a:ext cx="2052900" cy="2052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de-DE" sz="1600"/>
              <a:t>Overview</a:t>
            </a:r>
            <a:endParaRPr b="0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Methodology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Execution Environment and Control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Runtime UI</a:t>
            </a:r>
            <a:endParaRPr b="0" sz="1600">
              <a:solidFill>
                <a:srgbClr val="D9D9D9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39" name="Google Shape;339;p42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Overview</a:t>
            </a:r>
            <a:endParaRPr sz="1600"/>
          </a:p>
        </p:txBody>
      </p:sp>
      <p:pic>
        <p:nvPicPr>
          <p:cNvPr id="340" name="Google Shape;3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3947450"/>
            <a:ext cx="987901" cy="2312597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976" y="2201525"/>
            <a:ext cx="5573798" cy="411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48" name="Google Shape;348;p43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Overview</a:t>
            </a:r>
            <a:endParaRPr sz="1600"/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3947450"/>
            <a:ext cx="987901" cy="231259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3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351" name="Google Shape;35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0150" y="2201525"/>
            <a:ext cx="6120000" cy="40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4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57" name="Google Shape;357;p44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Overview</a:t>
            </a:r>
            <a:endParaRPr sz="1600"/>
          </a:p>
        </p:txBody>
      </p:sp>
      <p:pic>
        <p:nvPicPr>
          <p:cNvPr id="358" name="Google Shape;3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3947450"/>
            <a:ext cx="987901" cy="2312597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4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360" name="Google Shape;3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4875" y="2125832"/>
            <a:ext cx="6139965" cy="40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5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66" name="Google Shape;366;p45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Overview</a:t>
            </a:r>
            <a:endParaRPr sz="1600"/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3947450"/>
            <a:ext cx="987901" cy="2312597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5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369" name="Google Shape;3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4814" y="2097857"/>
            <a:ext cx="6822373" cy="40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de-DE" sz="1600"/>
              <a:t>Motivation</a:t>
            </a:r>
            <a:endParaRPr b="0"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Thing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System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Problem Statement</a:t>
            </a:r>
            <a:endParaRPr b="0" sz="1600">
              <a:solidFill>
                <a:srgbClr val="D9D9D9"/>
              </a:solidFill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3647" y="773145"/>
            <a:ext cx="7024707" cy="55477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6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76" name="Google Shape;376;p46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Overview</a:t>
            </a:r>
            <a:endParaRPr sz="1600"/>
          </a:p>
        </p:txBody>
      </p:sp>
      <p:pic>
        <p:nvPicPr>
          <p:cNvPr id="377" name="Google Shape;3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3947450"/>
            <a:ext cx="987901" cy="2312597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6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84" name="Google Shape;384;p47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Overview</a:t>
            </a:r>
            <a:endParaRPr sz="1600"/>
          </a:p>
        </p:txBody>
      </p:sp>
      <p:grpSp>
        <p:nvGrpSpPr>
          <p:cNvPr id="385" name="Google Shape;385;p47"/>
          <p:cNvGrpSpPr/>
          <p:nvPr/>
        </p:nvGrpSpPr>
        <p:grpSpPr>
          <a:xfrm>
            <a:off x="2846998" y="950042"/>
            <a:ext cx="6498004" cy="5310002"/>
            <a:chOff x="2846998" y="950042"/>
            <a:chExt cx="6498004" cy="5310002"/>
          </a:xfrm>
        </p:grpSpPr>
        <p:pic>
          <p:nvPicPr>
            <p:cNvPr id="386" name="Google Shape;386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46998" y="950042"/>
              <a:ext cx="6498004" cy="53100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7" name="Google Shape;387;p47"/>
            <p:cNvSpPr/>
            <p:nvPr/>
          </p:nvSpPr>
          <p:spPr>
            <a:xfrm>
              <a:off x="8488825" y="2246525"/>
              <a:ext cx="813000" cy="1768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8" name="Google Shape;3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500" y="3947450"/>
            <a:ext cx="987901" cy="231259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7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8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Overview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de-DE" sz="1600"/>
              <a:t>Methodology</a:t>
            </a:r>
            <a:endParaRPr b="0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Execution </a:t>
            </a:r>
            <a:r>
              <a:rPr b="0" lang="de-DE" sz="1600">
                <a:solidFill>
                  <a:srgbClr val="D9D9D9"/>
                </a:solidFill>
              </a:rPr>
              <a:t>Environment</a:t>
            </a:r>
            <a:r>
              <a:rPr b="0" lang="de-DE" sz="1600">
                <a:solidFill>
                  <a:srgbClr val="D9D9D9"/>
                </a:solidFill>
              </a:rPr>
              <a:t> and Control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Runtime UI</a:t>
            </a:r>
            <a:endParaRPr b="0" sz="1600">
              <a:solidFill>
                <a:srgbClr val="D9D9D9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00" name="Google Shape;400;p49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9"/>
          <p:cNvSpPr/>
          <p:nvPr/>
        </p:nvSpPr>
        <p:spPr>
          <a:xfrm>
            <a:off x="3896175" y="1859300"/>
            <a:ext cx="8130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49"/>
          <p:cNvGrpSpPr/>
          <p:nvPr/>
        </p:nvGrpSpPr>
        <p:grpSpPr>
          <a:xfrm>
            <a:off x="3386950" y="2992775"/>
            <a:ext cx="1027700" cy="244725"/>
            <a:chOff x="3386950" y="2992775"/>
            <a:chExt cx="1027700" cy="244725"/>
          </a:xfrm>
        </p:grpSpPr>
        <p:sp>
          <p:nvSpPr>
            <p:cNvPr id="404" name="Google Shape;404;p49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9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6" name="Google Shape;406;p49"/>
          <p:cNvGrpSpPr/>
          <p:nvPr/>
        </p:nvGrpSpPr>
        <p:grpSpPr>
          <a:xfrm>
            <a:off x="5207125" y="2992775"/>
            <a:ext cx="1027700" cy="244725"/>
            <a:chOff x="3386950" y="2992775"/>
            <a:chExt cx="1027700" cy="244725"/>
          </a:xfrm>
        </p:grpSpPr>
        <p:sp>
          <p:nvSpPr>
            <p:cNvPr id="407" name="Google Shape;407;p49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9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49"/>
          <p:cNvGrpSpPr/>
          <p:nvPr/>
        </p:nvGrpSpPr>
        <p:grpSpPr>
          <a:xfrm>
            <a:off x="7078534" y="2992775"/>
            <a:ext cx="923800" cy="244725"/>
            <a:chOff x="3386950" y="2992775"/>
            <a:chExt cx="1027700" cy="244725"/>
          </a:xfrm>
        </p:grpSpPr>
        <p:sp>
          <p:nvSpPr>
            <p:cNvPr id="410" name="Google Shape;410;p49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9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2" name="Google Shape;412;p49"/>
          <p:cNvSpPr/>
          <p:nvPr/>
        </p:nvSpPr>
        <p:spPr>
          <a:xfrm>
            <a:off x="8543325" y="2268650"/>
            <a:ext cx="10569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9"/>
          <p:cNvSpPr/>
          <p:nvPr/>
        </p:nvSpPr>
        <p:spPr>
          <a:xfrm>
            <a:off x="4936175" y="853125"/>
            <a:ext cx="16695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9"/>
          <p:cNvSpPr/>
          <p:nvPr/>
        </p:nvSpPr>
        <p:spPr>
          <a:xfrm>
            <a:off x="7592575" y="853125"/>
            <a:ext cx="16695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9"/>
          <p:cNvSpPr/>
          <p:nvPr/>
        </p:nvSpPr>
        <p:spPr>
          <a:xfrm>
            <a:off x="6133375" y="2463075"/>
            <a:ext cx="1132500" cy="4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9"/>
          <p:cNvSpPr/>
          <p:nvPr/>
        </p:nvSpPr>
        <p:spPr>
          <a:xfrm>
            <a:off x="5261238" y="5971675"/>
            <a:ext cx="16695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9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0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23" name="Google Shape;423;p50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424" name="Google Shape;4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/>
          <p:nvPr/>
        </p:nvSpPr>
        <p:spPr>
          <a:xfrm>
            <a:off x="3896175" y="1859300"/>
            <a:ext cx="8130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6" name="Google Shape;426;p50"/>
          <p:cNvGrpSpPr/>
          <p:nvPr/>
        </p:nvGrpSpPr>
        <p:grpSpPr>
          <a:xfrm>
            <a:off x="3386950" y="2992775"/>
            <a:ext cx="1027700" cy="244725"/>
            <a:chOff x="3386950" y="2992775"/>
            <a:chExt cx="1027700" cy="244725"/>
          </a:xfrm>
        </p:grpSpPr>
        <p:sp>
          <p:nvSpPr>
            <p:cNvPr id="427" name="Google Shape;427;p50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0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9" name="Google Shape;429;p50"/>
          <p:cNvGrpSpPr/>
          <p:nvPr/>
        </p:nvGrpSpPr>
        <p:grpSpPr>
          <a:xfrm>
            <a:off x="5207125" y="2992775"/>
            <a:ext cx="1027700" cy="244725"/>
            <a:chOff x="3386950" y="2992775"/>
            <a:chExt cx="1027700" cy="244725"/>
          </a:xfrm>
        </p:grpSpPr>
        <p:sp>
          <p:nvSpPr>
            <p:cNvPr id="430" name="Google Shape;430;p50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0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2" name="Google Shape;432;p50"/>
          <p:cNvGrpSpPr/>
          <p:nvPr/>
        </p:nvGrpSpPr>
        <p:grpSpPr>
          <a:xfrm>
            <a:off x="7078534" y="2992775"/>
            <a:ext cx="923800" cy="244725"/>
            <a:chOff x="3386950" y="2992775"/>
            <a:chExt cx="1027700" cy="244725"/>
          </a:xfrm>
        </p:grpSpPr>
        <p:sp>
          <p:nvSpPr>
            <p:cNvPr id="433" name="Google Shape;433;p50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0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50"/>
          <p:cNvSpPr/>
          <p:nvPr/>
        </p:nvSpPr>
        <p:spPr>
          <a:xfrm>
            <a:off x="8543325" y="2268650"/>
            <a:ext cx="10569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0"/>
          <p:cNvSpPr/>
          <p:nvPr/>
        </p:nvSpPr>
        <p:spPr>
          <a:xfrm>
            <a:off x="4936175" y="853125"/>
            <a:ext cx="16695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0"/>
          <p:cNvSpPr/>
          <p:nvPr/>
        </p:nvSpPr>
        <p:spPr>
          <a:xfrm>
            <a:off x="7592575" y="853125"/>
            <a:ext cx="16695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0"/>
          <p:cNvSpPr/>
          <p:nvPr/>
        </p:nvSpPr>
        <p:spPr>
          <a:xfrm>
            <a:off x="6133375" y="2463075"/>
            <a:ext cx="1132500" cy="4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0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45" name="Google Shape;445;p51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446" name="Google Shape;44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1"/>
          <p:cNvSpPr/>
          <p:nvPr/>
        </p:nvSpPr>
        <p:spPr>
          <a:xfrm>
            <a:off x="3896175" y="1859300"/>
            <a:ext cx="8130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51"/>
          <p:cNvGrpSpPr/>
          <p:nvPr/>
        </p:nvGrpSpPr>
        <p:grpSpPr>
          <a:xfrm>
            <a:off x="3386950" y="2992775"/>
            <a:ext cx="1027700" cy="244725"/>
            <a:chOff x="3386950" y="2992775"/>
            <a:chExt cx="1027700" cy="244725"/>
          </a:xfrm>
        </p:grpSpPr>
        <p:sp>
          <p:nvSpPr>
            <p:cNvPr id="449" name="Google Shape;449;p51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1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1" name="Google Shape;451;p51"/>
          <p:cNvGrpSpPr/>
          <p:nvPr/>
        </p:nvGrpSpPr>
        <p:grpSpPr>
          <a:xfrm>
            <a:off x="5207125" y="2992775"/>
            <a:ext cx="1027700" cy="244725"/>
            <a:chOff x="3386950" y="2992775"/>
            <a:chExt cx="1027700" cy="244725"/>
          </a:xfrm>
        </p:grpSpPr>
        <p:sp>
          <p:nvSpPr>
            <p:cNvPr id="452" name="Google Shape;452;p51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1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51"/>
          <p:cNvGrpSpPr/>
          <p:nvPr/>
        </p:nvGrpSpPr>
        <p:grpSpPr>
          <a:xfrm>
            <a:off x="7078534" y="2992775"/>
            <a:ext cx="923800" cy="244725"/>
            <a:chOff x="3386950" y="2992775"/>
            <a:chExt cx="1027700" cy="244725"/>
          </a:xfrm>
        </p:grpSpPr>
        <p:sp>
          <p:nvSpPr>
            <p:cNvPr id="455" name="Google Shape;455;p51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1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" name="Google Shape;457;p51"/>
          <p:cNvSpPr/>
          <p:nvPr/>
        </p:nvSpPr>
        <p:spPr>
          <a:xfrm>
            <a:off x="8543325" y="2268650"/>
            <a:ext cx="10569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1"/>
          <p:cNvSpPr/>
          <p:nvPr/>
        </p:nvSpPr>
        <p:spPr>
          <a:xfrm>
            <a:off x="7592575" y="853125"/>
            <a:ext cx="16695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1"/>
          <p:cNvSpPr/>
          <p:nvPr/>
        </p:nvSpPr>
        <p:spPr>
          <a:xfrm>
            <a:off x="6133375" y="2463075"/>
            <a:ext cx="1132500" cy="4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1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2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66" name="Google Shape;466;p52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467" name="Google Shape;4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2"/>
          <p:cNvSpPr/>
          <p:nvPr/>
        </p:nvSpPr>
        <p:spPr>
          <a:xfrm>
            <a:off x="3896175" y="1859300"/>
            <a:ext cx="8130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p52"/>
          <p:cNvGrpSpPr/>
          <p:nvPr/>
        </p:nvGrpSpPr>
        <p:grpSpPr>
          <a:xfrm>
            <a:off x="3386950" y="2992775"/>
            <a:ext cx="1027700" cy="244725"/>
            <a:chOff x="3386950" y="2992775"/>
            <a:chExt cx="1027700" cy="244725"/>
          </a:xfrm>
        </p:grpSpPr>
        <p:sp>
          <p:nvSpPr>
            <p:cNvPr id="470" name="Google Shape;470;p52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2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52"/>
          <p:cNvGrpSpPr/>
          <p:nvPr/>
        </p:nvGrpSpPr>
        <p:grpSpPr>
          <a:xfrm>
            <a:off x="5207125" y="2992775"/>
            <a:ext cx="1027700" cy="244725"/>
            <a:chOff x="3386950" y="2992775"/>
            <a:chExt cx="1027700" cy="244725"/>
          </a:xfrm>
        </p:grpSpPr>
        <p:sp>
          <p:nvSpPr>
            <p:cNvPr id="473" name="Google Shape;473;p52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2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52"/>
          <p:cNvGrpSpPr/>
          <p:nvPr/>
        </p:nvGrpSpPr>
        <p:grpSpPr>
          <a:xfrm>
            <a:off x="7078534" y="2992775"/>
            <a:ext cx="923800" cy="244725"/>
            <a:chOff x="3386950" y="2992775"/>
            <a:chExt cx="1027700" cy="244725"/>
          </a:xfrm>
        </p:grpSpPr>
        <p:sp>
          <p:nvSpPr>
            <p:cNvPr id="476" name="Google Shape;476;p52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2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52"/>
          <p:cNvSpPr/>
          <p:nvPr/>
        </p:nvSpPr>
        <p:spPr>
          <a:xfrm>
            <a:off x="8543325" y="2268650"/>
            <a:ext cx="10569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2"/>
          <p:cNvSpPr/>
          <p:nvPr/>
        </p:nvSpPr>
        <p:spPr>
          <a:xfrm>
            <a:off x="7592575" y="853125"/>
            <a:ext cx="16695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52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3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486" name="Google Shape;486;p53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487" name="Google Shape;48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3"/>
          <p:cNvSpPr/>
          <p:nvPr/>
        </p:nvSpPr>
        <p:spPr>
          <a:xfrm>
            <a:off x="3896175" y="1859300"/>
            <a:ext cx="8130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9" name="Google Shape;489;p53"/>
          <p:cNvGrpSpPr/>
          <p:nvPr/>
        </p:nvGrpSpPr>
        <p:grpSpPr>
          <a:xfrm>
            <a:off x="3386950" y="2992775"/>
            <a:ext cx="1027700" cy="244725"/>
            <a:chOff x="3386950" y="2992775"/>
            <a:chExt cx="1027700" cy="244725"/>
          </a:xfrm>
        </p:grpSpPr>
        <p:sp>
          <p:nvSpPr>
            <p:cNvPr id="490" name="Google Shape;490;p53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3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2" name="Google Shape;492;p53"/>
          <p:cNvGrpSpPr/>
          <p:nvPr/>
        </p:nvGrpSpPr>
        <p:grpSpPr>
          <a:xfrm>
            <a:off x="5207125" y="2992775"/>
            <a:ext cx="1027700" cy="244725"/>
            <a:chOff x="3386950" y="2992775"/>
            <a:chExt cx="1027700" cy="244725"/>
          </a:xfrm>
        </p:grpSpPr>
        <p:sp>
          <p:nvSpPr>
            <p:cNvPr id="493" name="Google Shape;493;p53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3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" name="Google Shape;495;p53"/>
          <p:cNvGrpSpPr/>
          <p:nvPr/>
        </p:nvGrpSpPr>
        <p:grpSpPr>
          <a:xfrm>
            <a:off x="7078534" y="2992775"/>
            <a:ext cx="923800" cy="244725"/>
            <a:chOff x="3386950" y="2992775"/>
            <a:chExt cx="1027700" cy="244725"/>
          </a:xfrm>
        </p:grpSpPr>
        <p:sp>
          <p:nvSpPr>
            <p:cNvPr id="496" name="Google Shape;496;p53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3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53"/>
          <p:cNvSpPr/>
          <p:nvPr/>
        </p:nvSpPr>
        <p:spPr>
          <a:xfrm>
            <a:off x="8543325" y="2268650"/>
            <a:ext cx="10569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53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05" name="Google Shape;505;p54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506" name="Google Shape;50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54"/>
          <p:cNvGrpSpPr/>
          <p:nvPr/>
        </p:nvGrpSpPr>
        <p:grpSpPr>
          <a:xfrm>
            <a:off x="3386950" y="2992775"/>
            <a:ext cx="1027700" cy="244725"/>
            <a:chOff x="3386950" y="2992775"/>
            <a:chExt cx="1027700" cy="244725"/>
          </a:xfrm>
        </p:grpSpPr>
        <p:sp>
          <p:nvSpPr>
            <p:cNvPr id="508" name="Google Shape;508;p54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0" name="Google Shape;510;p54"/>
          <p:cNvGrpSpPr/>
          <p:nvPr/>
        </p:nvGrpSpPr>
        <p:grpSpPr>
          <a:xfrm>
            <a:off x="5207125" y="2992775"/>
            <a:ext cx="1027700" cy="244725"/>
            <a:chOff x="3386950" y="2992775"/>
            <a:chExt cx="1027700" cy="244725"/>
          </a:xfrm>
        </p:grpSpPr>
        <p:sp>
          <p:nvSpPr>
            <p:cNvPr id="511" name="Google Shape;511;p54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54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54"/>
          <p:cNvGrpSpPr/>
          <p:nvPr/>
        </p:nvGrpSpPr>
        <p:grpSpPr>
          <a:xfrm>
            <a:off x="7078534" y="2992775"/>
            <a:ext cx="923800" cy="244725"/>
            <a:chOff x="3386950" y="2992775"/>
            <a:chExt cx="1027700" cy="244725"/>
          </a:xfrm>
        </p:grpSpPr>
        <p:sp>
          <p:nvSpPr>
            <p:cNvPr id="514" name="Google Shape;514;p54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54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54"/>
          <p:cNvSpPr/>
          <p:nvPr/>
        </p:nvSpPr>
        <p:spPr>
          <a:xfrm>
            <a:off x="8543325" y="2268650"/>
            <a:ext cx="10569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4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5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23" name="Google Shape;523;p55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524" name="Google Shape;5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55"/>
          <p:cNvGrpSpPr/>
          <p:nvPr/>
        </p:nvGrpSpPr>
        <p:grpSpPr>
          <a:xfrm>
            <a:off x="5207125" y="2992775"/>
            <a:ext cx="1027700" cy="244725"/>
            <a:chOff x="3386950" y="2992775"/>
            <a:chExt cx="1027700" cy="244725"/>
          </a:xfrm>
        </p:grpSpPr>
        <p:sp>
          <p:nvSpPr>
            <p:cNvPr id="526" name="Google Shape;526;p55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5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8" name="Google Shape;528;p55"/>
          <p:cNvGrpSpPr/>
          <p:nvPr/>
        </p:nvGrpSpPr>
        <p:grpSpPr>
          <a:xfrm>
            <a:off x="7078534" y="2992775"/>
            <a:ext cx="923800" cy="244725"/>
            <a:chOff x="3386950" y="2992775"/>
            <a:chExt cx="1027700" cy="244725"/>
          </a:xfrm>
        </p:grpSpPr>
        <p:sp>
          <p:nvSpPr>
            <p:cNvPr id="529" name="Google Shape;529;p55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5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55"/>
          <p:cNvSpPr/>
          <p:nvPr/>
        </p:nvSpPr>
        <p:spPr>
          <a:xfrm>
            <a:off x="8543325" y="2268650"/>
            <a:ext cx="10569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5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5" name="Google Shape;115;p20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116" name="Google Shape;116;p20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598" y="970554"/>
            <a:ext cx="6040802" cy="5152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6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38" name="Google Shape;538;p56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539" name="Google Shape;5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0" name="Google Shape;540;p56"/>
          <p:cNvGrpSpPr/>
          <p:nvPr/>
        </p:nvGrpSpPr>
        <p:grpSpPr>
          <a:xfrm>
            <a:off x="7078534" y="2992775"/>
            <a:ext cx="923800" cy="244725"/>
            <a:chOff x="3386950" y="2992775"/>
            <a:chExt cx="1027700" cy="244725"/>
          </a:xfrm>
        </p:grpSpPr>
        <p:sp>
          <p:nvSpPr>
            <p:cNvPr id="541" name="Google Shape;541;p56"/>
            <p:cNvSpPr/>
            <p:nvPr/>
          </p:nvSpPr>
          <p:spPr>
            <a:xfrm>
              <a:off x="3386950" y="3017900"/>
              <a:ext cx="845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6"/>
            <p:cNvSpPr/>
            <p:nvPr/>
          </p:nvSpPr>
          <p:spPr>
            <a:xfrm>
              <a:off x="4012950" y="2992775"/>
              <a:ext cx="401700" cy="219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3" name="Google Shape;543;p56"/>
          <p:cNvSpPr/>
          <p:nvPr/>
        </p:nvSpPr>
        <p:spPr>
          <a:xfrm>
            <a:off x="8543325" y="2268650"/>
            <a:ext cx="10569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56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50" name="Google Shape;550;p57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551" name="Google Shape;5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7"/>
          <p:cNvSpPr/>
          <p:nvPr/>
        </p:nvSpPr>
        <p:spPr>
          <a:xfrm>
            <a:off x="8543325" y="2268650"/>
            <a:ext cx="1056900" cy="31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7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8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59" name="Google Shape;559;p58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Methodology</a:t>
            </a:r>
            <a:endParaRPr sz="1600"/>
          </a:p>
        </p:txBody>
      </p:sp>
      <p:pic>
        <p:nvPicPr>
          <p:cNvPr id="560" name="Google Shape;5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075" y="907475"/>
            <a:ext cx="6961826" cy="53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8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9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Overview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Methodology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de-DE" sz="1600"/>
              <a:t>Execution Environment an</a:t>
            </a:r>
            <a:r>
              <a:rPr b="0" lang="de-DE" sz="1600"/>
              <a:t>d Control</a:t>
            </a:r>
            <a:endParaRPr b="0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Execution Control</a:t>
            </a:r>
            <a:endParaRPr b="0" sz="1600">
              <a:solidFill>
                <a:srgbClr val="D9D9D9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0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72" name="Google Shape;572;p60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Execution </a:t>
            </a:r>
            <a:r>
              <a:rPr lang="de-DE"/>
              <a:t>Environment and Control</a:t>
            </a:r>
            <a:endParaRPr sz="1600"/>
          </a:p>
        </p:txBody>
      </p:sp>
      <p:sp>
        <p:nvSpPr>
          <p:cNvPr id="573" name="Google Shape;573;p60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574" name="Google Shape;5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6200" y="2190717"/>
            <a:ext cx="5327195" cy="2830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800" y="2678369"/>
            <a:ext cx="5327200" cy="1855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1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Overview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Methodology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Execution </a:t>
            </a:r>
            <a:r>
              <a:rPr b="0" lang="de-DE" sz="1600">
                <a:solidFill>
                  <a:srgbClr val="D9D9D9"/>
                </a:solidFill>
              </a:rPr>
              <a:t>Environment</a:t>
            </a:r>
            <a:r>
              <a:rPr b="0" lang="de-DE" sz="1600">
                <a:solidFill>
                  <a:srgbClr val="D9D9D9"/>
                </a:solidFill>
              </a:rPr>
              <a:t> and Control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de-DE" sz="1600"/>
              <a:t>WoT Runtime UI</a:t>
            </a:r>
            <a:endParaRPr b="0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2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86" name="Google Shape;586;p62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WoT Runtime UI - System Dashboard</a:t>
            </a:r>
            <a:endParaRPr/>
          </a:p>
        </p:txBody>
      </p:sp>
      <p:sp>
        <p:nvSpPr>
          <p:cNvPr id="587" name="Google Shape;587;p62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588" name="Google Shape;58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0325" y="1263625"/>
            <a:ext cx="7711300" cy="488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3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594" name="Google Shape;594;p63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WoT Runtime UI - System Dashboard (dark)</a:t>
            </a:r>
            <a:endParaRPr sz="1600"/>
          </a:p>
        </p:txBody>
      </p:sp>
      <p:sp>
        <p:nvSpPr>
          <p:cNvPr id="595" name="Google Shape;595;p63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596" name="Google Shape;5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275" y="1296100"/>
            <a:ext cx="7703400" cy="488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4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02" name="Google Shape;602;p64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WoT Runtime UI - Logs</a:t>
            </a:r>
            <a:endParaRPr sz="1600"/>
          </a:p>
        </p:txBody>
      </p:sp>
      <p:sp>
        <p:nvSpPr>
          <p:cNvPr id="603" name="Google Shape;603;p64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604" name="Google Shape;60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788" y="1257538"/>
            <a:ext cx="7106401" cy="489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10" name="Google Shape;610;p65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WoT Runtime UI - Traces</a:t>
            </a:r>
            <a:endParaRPr sz="1600"/>
          </a:p>
        </p:txBody>
      </p:sp>
      <p:sp>
        <p:nvSpPr>
          <p:cNvPr id="611" name="Google Shape;611;p65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612" name="Google Shape;6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299" y="1263625"/>
            <a:ext cx="7105405" cy="488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23" name="Google Shape;123;p21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321" y="970562"/>
            <a:ext cx="6039357" cy="51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6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18" name="Google Shape;618;p66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Approach</a:t>
            </a:r>
            <a:br>
              <a:rPr lang="de-DE" sz="1600"/>
            </a:br>
            <a:r>
              <a:rPr lang="de-DE"/>
              <a:t>WoT Runtime UI - Metrics</a:t>
            </a:r>
            <a:endParaRPr sz="1600"/>
          </a:p>
        </p:txBody>
      </p:sp>
      <p:sp>
        <p:nvSpPr>
          <p:cNvPr id="619" name="Google Shape;619;p66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pic>
        <p:nvPicPr>
          <p:cNvPr id="620" name="Google Shape;62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9675" y="1263625"/>
            <a:ext cx="7452651" cy="48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7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Motivation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Thing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System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Problem Statement</a:t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Overview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Methodology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Execution Environment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Execution Control</a:t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0" lang="de-DE" sz="1600"/>
              <a:t>Results</a:t>
            </a:r>
            <a:endParaRPr b="0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8"/>
          <p:cNvSpPr/>
          <p:nvPr/>
        </p:nvSpPr>
        <p:spPr>
          <a:xfrm rot="10800000">
            <a:off x="5121625" y="4433250"/>
            <a:ext cx="2323500" cy="1208700"/>
          </a:xfrm>
          <a:prstGeom prst="trapezoid">
            <a:avLst>
              <a:gd fmla="val 85226" name="adj"/>
            </a:avLst>
          </a:prstGeom>
          <a:solidFill>
            <a:srgbClr val="CC0066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1" name="Google Shape;63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00" y="3223737"/>
            <a:ext cx="2865401" cy="204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68"/>
          <p:cNvCxnSpPr/>
          <p:nvPr/>
        </p:nvCxnSpPr>
        <p:spPr>
          <a:xfrm flipH="1" rot="10800000">
            <a:off x="6405175" y="4383313"/>
            <a:ext cx="355200" cy="190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68"/>
          <p:cNvCxnSpPr/>
          <p:nvPr/>
        </p:nvCxnSpPr>
        <p:spPr>
          <a:xfrm flipH="1" rot="10800000">
            <a:off x="6746200" y="4263463"/>
            <a:ext cx="115200" cy="12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68"/>
          <p:cNvCxnSpPr/>
          <p:nvPr/>
        </p:nvCxnSpPr>
        <p:spPr>
          <a:xfrm rot="10800000">
            <a:off x="6327525" y="3996338"/>
            <a:ext cx="529200" cy="268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68"/>
          <p:cNvCxnSpPr>
            <a:endCxn id="636" idx="5"/>
          </p:cNvCxnSpPr>
          <p:nvPr/>
        </p:nvCxnSpPr>
        <p:spPr>
          <a:xfrm flipH="1" rot="10800000">
            <a:off x="6861479" y="4249416"/>
            <a:ext cx="491400" cy="180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68"/>
          <p:cNvCxnSpPr/>
          <p:nvPr/>
        </p:nvCxnSpPr>
        <p:spPr>
          <a:xfrm flipH="1">
            <a:off x="5894900" y="4566763"/>
            <a:ext cx="524400" cy="72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68"/>
          <p:cNvCxnSpPr/>
          <p:nvPr/>
        </p:nvCxnSpPr>
        <p:spPr>
          <a:xfrm rot="10800000">
            <a:off x="5698350" y="4326888"/>
            <a:ext cx="210600" cy="30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68"/>
          <p:cNvCxnSpPr/>
          <p:nvPr/>
        </p:nvCxnSpPr>
        <p:spPr>
          <a:xfrm rot="10800000">
            <a:off x="6136900" y="4185688"/>
            <a:ext cx="271800" cy="38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68"/>
          <p:cNvCxnSpPr/>
          <p:nvPr/>
        </p:nvCxnSpPr>
        <p:spPr>
          <a:xfrm flipH="1">
            <a:off x="5700900" y="4185763"/>
            <a:ext cx="435000" cy="14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68"/>
          <p:cNvCxnSpPr/>
          <p:nvPr/>
        </p:nvCxnSpPr>
        <p:spPr>
          <a:xfrm flipH="1">
            <a:off x="5698450" y="3994088"/>
            <a:ext cx="630300" cy="3327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42" name="Google Shape;642;p68"/>
          <p:cNvPicPr preferRelativeResize="0"/>
          <p:nvPr/>
        </p:nvPicPr>
        <p:blipFill rotWithShape="1">
          <a:blip r:embed="rId4">
            <a:alphaModFix/>
          </a:blip>
          <a:srcRect b="17655" l="23461" r="27995" t="41513"/>
          <a:stretch/>
        </p:blipFill>
        <p:spPr>
          <a:xfrm>
            <a:off x="6120427" y="5641950"/>
            <a:ext cx="325800" cy="333900"/>
          </a:xfrm>
          <a:prstGeom prst="roundRect">
            <a:avLst>
              <a:gd fmla="val 27673" name="adj"/>
            </a:avLst>
          </a:prstGeom>
          <a:noFill/>
          <a:ln cap="flat" cmpd="sng" w="19050">
            <a:solidFill>
              <a:srgbClr val="CC00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43" name="Google Shape;643;p68"/>
          <p:cNvCxnSpPr/>
          <p:nvPr/>
        </p:nvCxnSpPr>
        <p:spPr>
          <a:xfrm>
            <a:off x="6327575" y="3990563"/>
            <a:ext cx="85800" cy="571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68"/>
          <p:cNvCxnSpPr/>
          <p:nvPr/>
        </p:nvCxnSpPr>
        <p:spPr>
          <a:xfrm>
            <a:off x="6327575" y="3997613"/>
            <a:ext cx="1004100" cy="238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68"/>
          <p:cNvCxnSpPr/>
          <p:nvPr/>
        </p:nvCxnSpPr>
        <p:spPr>
          <a:xfrm flipH="1" rot="10800000">
            <a:off x="6139425" y="4123313"/>
            <a:ext cx="405600" cy="64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68"/>
          <p:cNvCxnSpPr/>
          <p:nvPr/>
        </p:nvCxnSpPr>
        <p:spPr>
          <a:xfrm rot="10800000">
            <a:off x="5219925" y="3800038"/>
            <a:ext cx="479700" cy="529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68"/>
          <p:cNvCxnSpPr/>
          <p:nvPr/>
        </p:nvCxnSpPr>
        <p:spPr>
          <a:xfrm flipH="1">
            <a:off x="6325375" y="3664838"/>
            <a:ext cx="343200" cy="334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68"/>
          <p:cNvCxnSpPr/>
          <p:nvPr/>
        </p:nvCxnSpPr>
        <p:spPr>
          <a:xfrm rot="10800000">
            <a:off x="6661375" y="3658788"/>
            <a:ext cx="197700" cy="6093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68"/>
          <p:cNvCxnSpPr/>
          <p:nvPr/>
        </p:nvCxnSpPr>
        <p:spPr>
          <a:xfrm>
            <a:off x="5219925" y="3800038"/>
            <a:ext cx="1117200" cy="1974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68"/>
          <p:cNvSpPr/>
          <p:nvPr/>
        </p:nvSpPr>
        <p:spPr>
          <a:xfrm>
            <a:off x="5198675" y="3774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68"/>
          <p:cNvSpPr/>
          <p:nvPr/>
        </p:nvSpPr>
        <p:spPr>
          <a:xfrm>
            <a:off x="6304750" y="397361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68"/>
          <p:cNvSpPr/>
          <p:nvPr/>
        </p:nvSpPr>
        <p:spPr>
          <a:xfrm>
            <a:off x="5678700" y="4304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68"/>
          <p:cNvSpPr/>
          <p:nvPr/>
        </p:nvSpPr>
        <p:spPr>
          <a:xfrm>
            <a:off x="5887550" y="4612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68"/>
          <p:cNvSpPr/>
          <p:nvPr/>
        </p:nvSpPr>
        <p:spPr>
          <a:xfrm>
            <a:off x="6386850" y="45458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68"/>
          <p:cNvSpPr/>
          <p:nvPr/>
        </p:nvSpPr>
        <p:spPr>
          <a:xfrm>
            <a:off x="6737875" y="4355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68"/>
          <p:cNvSpPr/>
          <p:nvPr/>
        </p:nvSpPr>
        <p:spPr>
          <a:xfrm>
            <a:off x="6836600" y="4244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8"/>
          <p:cNvSpPr/>
          <p:nvPr/>
        </p:nvSpPr>
        <p:spPr>
          <a:xfrm>
            <a:off x="7314725" y="42112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68"/>
          <p:cNvSpPr/>
          <p:nvPr/>
        </p:nvSpPr>
        <p:spPr>
          <a:xfrm>
            <a:off x="6532750" y="40995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68"/>
          <p:cNvSpPr/>
          <p:nvPr/>
        </p:nvSpPr>
        <p:spPr>
          <a:xfrm>
            <a:off x="6641650" y="36407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68"/>
          <p:cNvSpPr/>
          <p:nvPr/>
        </p:nvSpPr>
        <p:spPr>
          <a:xfrm>
            <a:off x="6114375" y="4166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8"/>
          <p:cNvSpPr txBox="1"/>
          <p:nvPr/>
        </p:nvSpPr>
        <p:spPr>
          <a:xfrm>
            <a:off x="5328175" y="6056875"/>
            <a:ext cx="1910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666666"/>
                </a:solidFill>
                <a:highlight>
                  <a:srgbClr val="FFFFFF"/>
                </a:highlight>
              </a:rPr>
              <a:t>  System Runtime</a:t>
            </a:r>
            <a:endParaRPr sz="1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sp>
        <p:nvSpPr>
          <p:cNvPr id="661" name="Google Shape;661;p68"/>
          <p:cNvSpPr txBox="1"/>
          <p:nvPr/>
        </p:nvSpPr>
        <p:spPr>
          <a:xfrm>
            <a:off x="3073650" y="673225"/>
            <a:ext cx="6044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Farm Simulation Use Case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68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Evaluation</a:t>
            </a:r>
            <a:br>
              <a:rPr lang="de-DE" sz="1600"/>
            </a:br>
            <a:r>
              <a:rPr lang="de-DE"/>
              <a:t>Results</a:t>
            </a:r>
            <a:endParaRPr sz="16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9"/>
          <p:cNvSpPr/>
          <p:nvPr/>
        </p:nvSpPr>
        <p:spPr>
          <a:xfrm rot="10800000">
            <a:off x="5121625" y="4433250"/>
            <a:ext cx="2323500" cy="1208700"/>
          </a:xfrm>
          <a:prstGeom prst="trapezoid">
            <a:avLst>
              <a:gd fmla="val 85226" name="adj"/>
            </a:avLst>
          </a:prstGeom>
          <a:solidFill>
            <a:srgbClr val="CC0066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00" y="3223737"/>
            <a:ext cx="2865401" cy="2042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9" name="Google Shape;669;p69"/>
          <p:cNvGrpSpPr/>
          <p:nvPr/>
        </p:nvGrpSpPr>
        <p:grpSpPr>
          <a:xfrm>
            <a:off x="2181063" y="4636700"/>
            <a:ext cx="2593500" cy="1611429"/>
            <a:chOff x="1946738" y="3820750"/>
            <a:chExt cx="2593500" cy="1611429"/>
          </a:xfrm>
        </p:grpSpPr>
        <p:pic>
          <p:nvPicPr>
            <p:cNvPr id="670" name="Google Shape;670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9715" y="4396455"/>
              <a:ext cx="943410" cy="1032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6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4575" y="4393046"/>
              <a:ext cx="936574" cy="1039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2" name="Google Shape;672;p69"/>
            <p:cNvSpPr txBox="1"/>
            <p:nvPr/>
          </p:nvSpPr>
          <p:spPr>
            <a:xfrm>
              <a:off x="1946738" y="3820750"/>
              <a:ext cx="25935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/>
                <a:t>A) </a:t>
              </a:r>
              <a:r>
                <a:rPr b="1" lang="de-DE" sz="1600"/>
                <a:t>Management</a:t>
              </a:r>
              <a:r>
                <a:rPr lang="de-DE" sz="1600"/>
                <a:t> of multiple </a:t>
              </a:r>
              <a:r>
                <a:rPr b="1" lang="de-DE" sz="1600"/>
                <a:t>SDs and TDs</a:t>
              </a:r>
              <a:r>
                <a:rPr lang="de-DE" sz="1600"/>
                <a:t> via API</a:t>
              </a:r>
              <a:endParaRPr sz="1600"/>
            </a:p>
          </p:txBody>
        </p:sp>
      </p:grpSp>
      <p:cxnSp>
        <p:nvCxnSpPr>
          <p:cNvPr id="673" name="Google Shape;673;p69"/>
          <p:cNvCxnSpPr>
            <a:stCxn id="674" idx="4"/>
          </p:cNvCxnSpPr>
          <p:nvPr/>
        </p:nvCxnSpPr>
        <p:spPr>
          <a:xfrm flipH="1">
            <a:off x="4510925" y="3818888"/>
            <a:ext cx="710100" cy="1836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69"/>
          <p:cNvCxnSpPr>
            <a:stCxn id="676" idx="7"/>
          </p:cNvCxnSpPr>
          <p:nvPr/>
        </p:nvCxnSpPr>
        <p:spPr>
          <a:xfrm flipH="1">
            <a:off x="4280304" y="4552409"/>
            <a:ext cx="2144700" cy="13173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69"/>
          <p:cNvCxnSpPr/>
          <p:nvPr/>
        </p:nvCxnSpPr>
        <p:spPr>
          <a:xfrm flipH="1">
            <a:off x="4413300" y="4188113"/>
            <a:ext cx="1722600" cy="1584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69"/>
          <p:cNvCxnSpPr/>
          <p:nvPr/>
        </p:nvCxnSpPr>
        <p:spPr>
          <a:xfrm flipH="1" rot="10800000">
            <a:off x="6405175" y="4383313"/>
            <a:ext cx="355200" cy="190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9" name="Google Shape;679;p69"/>
          <p:cNvCxnSpPr/>
          <p:nvPr/>
        </p:nvCxnSpPr>
        <p:spPr>
          <a:xfrm flipH="1" rot="10800000">
            <a:off x="6746200" y="4263463"/>
            <a:ext cx="115200" cy="12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69"/>
          <p:cNvCxnSpPr/>
          <p:nvPr/>
        </p:nvCxnSpPr>
        <p:spPr>
          <a:xfrm rot="10800000">
            <a:off x="6327525" y="3996338"/>
            <a:ext cx="529200" cy="268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69"/>
          <p:cNvCxnSpPr>
            <a:endCxn id="682" idx="5"/>
          </p:cNvCxnSpPr>
          <p:nvPr/>
        </p:nvCxnSpPr>
        <p:spPr>
          <a:xfrm flipH="1" rot="10800000">
            <a:off x="6861479" y="4249416"/>
            <a:ext cx="491400" cy="180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69"/>
          <p:cNvCxnSpPr/>
          <p:nvPr/>
        </p:nvCxnSpPr>
        <p:spPr>
          <a:xfrm flipH="1">
            <a:off x="5894900" y="4566763"/>
            <a:ext cx="524400" cy="72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69"/>
          <p:cNvCxnSpPr/>
          <p:nvPr/>
        </p:nvCxnSpPr>
        <p:spPr>
          <a:xfrm rot="10800000">
            <a:off x="5698350" y="4326888"/>
            <a:ext cx="210600" cy="30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69"/>
          <p:cNvCxnSpPr/>
          <p:nvPr/>
        </p:nvCxnSpPr>
        <p:spPr>
          <a:xfrm rot="10800000">
            <a:off x="6136900" y="4185688"/>
            <a:ext cx="271800" cy="38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69"/>
          <p:cNvCxnSpPr/>
          <p:nvPr/>
        </p:nvCxnSpPr>
        <p:spPr>
          <a:xfrm flipH="1">
            <a:off x="5700900" y="4185763"/>
            <a:ext cx="435000" cy="14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69"/>
          <p:cNvCxnSpPr/>
          <p:nvPr/>
        </p:nvCxnSpPr>
        <p:spPr>
          <a:xfrm flipH="1">
            <a:off x="5698450" y="3994088"/>
            <a:ext cx="630300" cy="3327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88" name="Google Shape;688;p69"/>
          <p:cNvPicPr preferRelativeResize="0"/>
          <p:nvPr/>
        </p:nvPicPr>
        <p:blipFill rotWithShape="1">
          <a:blip r:embed="rId6">
            <a:alphaModFix/>
          </a:blip>
          <a:srcRect b="17655" l="23461" r="27995" t="41513"/>
          <a:stretch/>
        </p:blipFill>
        <p:spPr>
          <a:xfrm>
            <a:off x="6120427" y="5641950"/>
            <a:ext cx="325800" cy="333900"/>
          </a:xfrm>
          <a:prstGeom prst="roundRect">
            <a:avLst>
              <a:gd fmla="val 27673" name="adj"/>
            </a:avLst>
          </a:prstGeom>
          <a:noFill/>
          <a:ln cap="flat" cmpd="sng" w="19050">
            <a:solidFill>
              <a:srgbClr val="CC00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89" name="Google Shape;689;p69"/>
          <p:cNvCxnSpPr/>
          <p:nvPr/>
        </p:nvCxnSpPr>
        <p:spPr>
          <a:xfrm>
            <a:off x="6327575" y="3990563"/>
            <a:ext cx="85800" cy="571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69"/>
          <p:cNvCxnSpPr/>
          <p:nvPr/>
        </p:nvCxnSpPr>
        <p:spPr>
          <a:xfrm>
            <a:off x="6327575" y="3997613"/>
            <a:ext cx="1004100" cy="238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69"/>
          <p:cNvCxnSpPr/>
          <p:nvPr/>
        </p:nvCxnSpPr>
        <p:spPr>
          <a:xfrm flipH="1" rot="10800000">
            <a:off x="6139425" y="4123313"/>
            <a:ext cx="405600" cy="64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69"/>
          <p:cNvCxnSpPr/>
          <p:nvPr/>
        </p:nvCxnSpPr>
        <p:spPr>
          <a:xfrm rot="10800000">
            <a:off x="5219925" y="3800038"/>
            <a:ext cx="479700" cy="529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69"/>
          <p:cNvCxnSpPr/>
          <p:nvPr/>
        </p:nvCxnSpPr>
        <p:spPr>
          <a:xfrm flipH="1">
            <a:off x="6325375" y="3664838"/>
            <a:ext cx="343200" cy="334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69"/>
          <p:cNvCxnSpPr/>
          <p:nvPr/>
        </p:nvCxnSpPr>
        <p:spPr>
          <a:xfrm rot="10800000">
            <a:off x="6661375" y="3658788"/>
            <a:ext cx="197700" cy="6093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69"/>
          <p:cNvCxnSpPr/>
          <p:nvPr/>
        </p:nvCxnSpPr>
        <p:spPr>
          <a:xfrm>
            <a:off x="5219925" y="3800038"/>
            <a:ext cx="1117200" cy="1974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69"/>
          <p:cNvSpPr/>
          <p:nvPr/>
        </p:nvSpPr>
        <p:spPr>
          <a:xfrm>
            <a:off x="5198675" y="3774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9"/>
          <p:cNvSpPr/>
          <p:nvPr/>
        </p:nvSpPr>
        <p:spPr>
          <a:xfrm>
            <a:off x="6304750" y="397361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69"/>
          <p:cNvSpPr/>
          <p:nvPr/>
        </p:nvSpPr>
        <p:spPr>
          <a:xfrm>
            <a:off x="5678700" y="4304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9"/>
          <p:cNvSpPr/>
          <p:nvPr/>
        </p:nvSpPr>
        <p:spPr>
          <a:xfrm>
            <a:off x="5887550" y="4612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9"/>
          <p:cNvSpPr/>
          <p:nvPr/>
        </p:nvSpPr>
        <p:spPr>
          <a:xfrm>
            <a:off x="6386850" y="45458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69"/>
          <p:cNvSpPr/>
          <p:nvPr/>
        </p:nvSpPr>
        <p:spPr>
          <a:xfrm>
            <a:off x="6737875" y="4355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69"/>
          <p:cNvSpPr/>
          <p:nvPr/>
        </p:nvSpPr>
        <p:spPr>
          <a:xfrm>
            <a:off x="6836600" y="4244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69"/>
          <p:cNvSpPr/>
          <p:nvPr/>
        </p:nvSpPr>
        <p:spPr>
          <a:xfrm>
            <a:off x="7314725" y="42112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69"/>
          <p:cNvSpPr/>
          <p:nvPr/>
        </p:nvSpPr>
        <p:spPr>
          <a:xfrm>
            <a:off x="6532750" y="40995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69"/>
          <p:cNvSpPr/>
          <p:nvPr/>
        </p:nvSpPr>
        <p:spPr>
          <a:xfrm>
            <a:off x="6641650" y="36407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9"/>
          <p:cNvSpPr/>
          <p:nvPr/>
        </p:nvSpPr>
        <p:spPr>
          <a:xfrm>
            <a:off x="6114375" y="4166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69"/>
          <p:cNvSpPr txBox="1"/>
          <p:nvPr/>
        </p:nvSpPr>
        <p:spPr>
          <a:xfrm>
            <a:off x="5328175" y="6056875"/>
            <a:ext cx="1910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666666"/>
                </a:solidFill>
                <a:highlight>
                  <a:srgbClr val="FFFFFF"/>
                </a:highlight>
              </a:rPr>
              <a:t>  System Runtime</a:t>
            </a:r>
            <a:endParaRPr sz="1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sp>
        <p:nvSpPr>
          <p:cNvPr id="705" name="Google Shape;705;p69"/>
          <p:cNvSpPr txBox="1"/>
          <p:nvPr/>
        </p:nvSpPr>
        <p:spPr>
          <a:xfrm>
            <a:off x="3073650" y="673225"/>
            <a:ext cx="6044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Farm Simulation Use Case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6" name="Google Shape;706;p69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Evaluation</a:t>
            </a:r>
            <a:br>
              <a:rPr lang="de-DE" sz="1600"/>
            </a:br>
            <a:r>
              <a:rPr lang="de-DE"/>
              <a:t>Results</a:t>
            </a:r>
            <a:endParaRPr sz="16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0"/>
          <p:cNvSpPr/>
          <p:nvPr/>
        </p:nvSpPr>
        <p:spPr>
          <a:xfrm rot="10800000">
            <a:off x="5121625" y="4433250"/>
            <a:ext cx="2323500" cy="1208700"/>
          </a:xfrm>
          <a:prstGeom prst="trapezoid">
            <a:avLst>
              <a:gd fmla="val 85226" name="adj"/>
            </a:avLst>
          </a:prstGeom>
          <a:solidFill>
            <a:srgbClr val="CC0066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2" name="Google Shape;7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00" y="3223737"/>
            <a:ext cx="2865401" cy="2042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3" name="Google Shape;713;p70"/>
          <p:cNvGrpSpPr/>
          <p:nvPr/>
        </p:nvGrpSpPr>
        <p:grpSpPr>
          <a:xfrm>
            <a:off x="2181063" y="4636700"/>
            <a:ext cx="2593500" cy="1611429"/>
            <a:chOff x="1946738" y="3820750"/>
            <a:chExt cx="2593500" cy="1611429"/>
          </a:xfrm>
        </p:grpSpPr>
        <p:pic>
          <p:nvPicPr>
            <p:cNvPr id="714" name="Google Shape;714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9715" y="4396455"/>
              <a:ext cx="943410" cy="1032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4575" y="4393046"/>
              <a:ext cx="936574" cy="1039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6" name="Google Shape;716;p70"/>
            <p:cNvSpPr txBox="1"/>
            <p:nvPr/>
          </p:nvSpPr>
          <p:spPr>
            <a:xfrm>
              <a:off x="1946738" y="3820750"/>
              <a:ext cx="25935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rgbClr val="999999"/>
                  </a:solidFill>
                </a:rPr>
                <a:t>A) </a:t>
              </a:r>
              <a:r>
                <a:rPr b="1" lang="de-DE" sz="1600">
                  <a:solidFill>
                    <a:srgbClr val="999999"/>
                  </a:solidFill>
                </a:rPr>
                <a:t>Management</a:t>
              </a:r>
              <a:r>
                <a:rPr lang="de-DE" sz="1600">
                  <a:solidFill>
                    <a:srgbClr val="999999"/>
                  </a:solidFill>
                </a:rPr>
                <a:t> of multiple </a:t>
              </a:r>
              <a:r>
                <a:rPr b="1" lang="de-DE" sz="1600">
                  <a:solidFill>
                    <a:srgbClr val="999999"/>
                  </a:solidFill>
                </a:rPr>
                <a:t>SDs and TDs</a:t>
              </a:r>
              <a:r>
                <a:rPr lang="de-DE" sz="1600">
                  <a:solidFill>
                    <a:srgbClr val="999999"/>
                  </a:solidFill>
                </a:rPr>
                <a:t> via API</a:t>
              </a:r>
              <a:endParaRPr sz="1600">
                <a:solidFill>
                  <a:srgbClr val="999999"/>
                </a:solidFill>
              </a:endParaRPr>
            </a:p>
          </p:txBody>
        </p:sp>
      </p:grpSp>
      <p:cxnSp>
        <p:nvCxnSpPr>
          <p:cNvPr id="717" name="Google Shape;717;p70"/>
          <p:cNvCxnSpPr>
            <a:stCxn id="718" idx="4"/>
          </p:cNvCxnSpPr>
          <p:nvPr/>
        </p:nvCxnSpPr>
        <p:spPr>
          <a:xfrm flipH="1">
            <a:off x="4510925" y="3818888"/>
            <a:ext cx="710100" cy="1836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70"/>
          <p:cNvCxnSpPr>
            <a:stCxn id="720" idx="7"/>
          </p:cNvCxnSpPr>
          <p:nvPr/>
        </p:nvCxnSpPr>
        <p:spPr>
          <a:xfrm flipH="1">
            <a:off x="4280304" y="4552409"/>
            <a:ext cx="2144700" cy="13173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1" name="Google Shape;721;p70"/>
          <p:cNvCxnSpPr/>
          <p:nvPr/>
        </p:nvCxnSpPr>
        <p:spPr>
          <a:xfrm flipH="1">
            <a:off x="4413300" y="4188113"/>
            <a:ext cx="1722600" cy="1584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2" name="Google Shape;722;p70"/>
          <p:cNvPicPr preferRelativeResize="0"/>
          <p:nvPr/>
        </p:nvPicPr>
        <p:blipFill rotWithShape="1">
          <a:blip r:embed="rId6">
            <a:alphaModFix/>
          </a:blip>
          <a:srcRect b="17655" l="23461" r="27995" t="41513"/>
          <a:stretch/>
        </p:blipFill>
        <p:spPr>
          <a:xfrm>
            <a:off x="6120427" y="5641950"/>
            <a:ext cx="325800" cy="333900"/>
          </a:xfrm>
          <a:prstGeom prst="roundRect">
            <a:avLst>
              <a:gd fmla="val 27673" name="adj"/>
            </a:avLst>
          </a:prstGeom>
          <a:noFill/>
          <a:ln cap="flat" cmpd="sng" w="19050">
            <a:solidFill>
              <a:srgbClr val="CC00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23" name="Google Shape;723;p70"/>
          <p:cNvCxnSpPr/>
          <p:nvPr/>
        </p:nvCxnSpPr>
        <p:spPr>
          <a:xfrm flipH="1" rot="10800000">
            <a:off x="6405175" y="4383313"/>
            <a:ext cx="355200" cy="190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4" name="Google Shape;724;p70"/>
          <p:cNvCxnSpPr/>
          <p:nvPr/>
        </p:nvCxnSpPr>
        <p:spPr>
          <a:xfrm flipH="1" rot="10800000">
            <a:off x="6746200" y="4263463"/>
            <a:ext cx="115200" cy="12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70"/>
          <p:cNvCxnSpPr/>
          <p:nvPr/>
        </p:nvCxnSpPr>
        <p:spPr>
          <a:xfrm rot="10800000">
            <a:off x="6327525" y="3996338"/>
            <a:ext cx="529200" cy="268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6" name="Google Shape;726;p70"/>
          <p:cNvCxnSpPr>
            <a:endCxn id="727" idx="5"/>
          </p:cNvCxnSpPr>
          <p:nvPr/>
        </p:nvCxnSpPr>
        <p:spPr>
          <a:xfrm flipH="1" rot="10800000">
            <a:off x="6861479" y="4249416"/>
            <a:ext cx="491400" cy="180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70"/>
          <p:cNvCxnSpPr/>
          <p:nvPr/>
        </p:nvCxnSpPr>
        <p:spPr>
          <a:xfrm flipH="1">
            <a:off x="5894900" y="4566763"/>
            <a:ext cx="524400" cy="72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9" name="Google Shape;729;p70"/>
          <p:cNvCxnSpPr/>
          <p:nvPr/>
        </p:nvCxnSpPr>
        <p:spPr>
          <a:xfrm rot="10800000">
            <a:off x="5698350" y="4326888"/>
            <a:ext cx="210600" cy="30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0" name="Google Shape;730;p70"/>
          <p:cNvCxnSpPr/>
          <p:nvPr/>
        </p:nvCxnSpPr>
        <p:spPr>
          <a:xfrm rot="10800000">
            <a:off x="6136900" y="4185688"/>
            <a:ext cx="271800" cy="38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70"/>
          <p:cNvCxnSpPr/>
          <p:nvPr/>
        </p:nvCxnSpPr>
        <p:spPr>
          <a:xfrm flipH="1">
            <a:off x="5700900" y="4185763"/>
            <a:ext cx="435000" cy="14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2" name="Google Shape;732;p70"/>
          <p:cNvCxnSpPr/>
          <p:nvPr/>
        </p:nvCxnSpPr>
        <p:spPr>
          <a:xfrm flipH="1">
            <a:off x="5698450" y="3994088"/>
            <a:ext cx="630300" cy="3327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3" name="Google Shape;733;p70"/>
          <p:cNvCxnSpPr/>
          <p:nvPr/>
        </p:nvCxnSpPr>
        <p:spPr>
          <a:xfrm>
            <a:off x="6327575" y="3990563"/>
            <a:ext cx="85800" cy="571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70"/>
          <p:cNvCxnSpPr/>
          <p:nvPr/>
        </p:nvCxnSpPr>
        <p:spPr>
          <a:xfrm>
            <a:off x="6327575" y="3997613"/>
            <a:ext cx="1004100" cy="238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70"/>
          <p:cNvCxnSpPr/>
          <p:nvPr/>
        </p:nvCxnSpPr>
        <p:spPr>
          <a:xfrm flipH="1" rot="10800000">
            <a:off x="6139425" y="4123313"/>
            <a:ext cx="405600" cy="64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70"/>
          <p:cNvCxnSpPr/>
          <p:nvPr/>
        </p:nvCxnSpPr>
        <p:spPr>
          <a:xfrm rot="10800000">
            <a:off x="5219925" y="3800038"/>
            <a:ext cx="479700" cy="529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70"/>
          <p:cNvCxnSpPr/>
          <p:nvPr/>
        </p:nvCxnSpPr>
        <p:spPr>
          <a:xfrm flipH="1">
            <a:off x="6325375" y="3664838"/>
            <a:ext cx="343200" cy="334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70"/>
          <p:cNvCxnSpPr/>
          <p:nvPr/>
        </p:nvCxnSpPr>
        <p:spPr>
          <a:xfrm rot="10800000">
            <a:off x="6661375" y="3658788"/>
            <a:ext cx="197700" cy="6093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70"/>
          <p:cNvCxnSpPr/>
          <p:nvPr/>
        </p:nvCxnSpPr>
        <p:spPr>
          <a:xfrm>
            <a:off x="5219925" y="3800038"/>
            <a:ext cx="1117200" cy="1974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8" name="Google Shape;718;p70"/>
          <p:cNvSpPr/>
          <p:nvPr/>
        </p:nvSpPr>
        <p:spPr>
          <a:xfrm>
            <a:off x="5198675" y="3774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70"/>
          <p:cNvSpPr/>
          <p:nvPr/>
        </p:nvSpPr>
        <p:spPr>
          <a:xfrm>
            <a:off x="6304750" y="397361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70"/>
          <p:cNvSpPr/>
          <p:nvPr/>
        </p:nvSpPr>
        <p:spPr>
          <a:xfrm>
            <a:off x="5678700" y="4304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70"/>
          <p:cNvSpPr/>
          <p:nvPr/>
        </p:nvSpPr>
        <p:spPr>
          <a:xfrm>
            <a:off x="5887550" y="4612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70"/>
          <p:cNvSpPr/>
          <p:nvPr/>
        </p:nvSpPr>
        <p:spPr>
          <a:xfrm>
            <a:off x="6386850" y="45458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70"/>
          <p:cNvSpPr/>
          <p:nvPr/>
        </p:nvSpPr>
        <p:spPr>
          <a:xfrm>
            <a:off x="6737875" y="4355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70"/>
          <p:cNvSpPr/>
          <p:nvPr/>
        </p:nvSpPr>
        <p:spPr>
          <a:xfrm>
            <a:off x="6836600" y="4244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70"/>
          <p:cNvSpPr/>
          <p:nvPr/>
        </p:nvSpPr>
        <p:spPr>
          <a:xfrm>
            <a:off x="7314725" y="42112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70"/>
          <p:cNvSpPr/>
          <p:nvPr/>
        </p:nvSpPr>
        <p:spPr>
          <a:xfrm>
            <a:off x="6532750" y="40995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0"/>
          <p:cNvSpPr/>
          <p:nvPr/>
        </p:nvSpPr>
        <p:spPr>
          <a:xfrm>
            <a:off x="6641650" y="36407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70"/>
          <p:cNvSpPr/>
          <p:nvPr/>
        </p:nvSpPr>
        <p:spPr>
          <a:xfrm>
            <a:off x="6114375" y="4166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70"/>
          <p:cNvSpPr txBox="1"/>
          <p:nvPr/>
        </p:nvSpPr>
        <p:spPr>
          <a:xfrm>
            <a:off x="5328175" y="6056875"/>
            <a:ext cx="1910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666666"/>
                </a:solidFill>
                <a:highlight>
                  <a:srgbClr val="FFFFFF"/>
                </a:highlight>
              </a:rPr>
              <a:t>  System Runtime</a:t>
            </a:r>
            <a:endParaRPr sz="1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grpSp>
        <p:nvGrpSpPr>
          <p:cNvPr id="749" name="Google Shape;749;p70"/>
          <p:cNvGrpSpPr/>
          <p:nvPr/>
        </p:nvGrpSpPr>
        <p:grpSpPr>
          <a:xfrm>
            <a:off x="2057875" y="2536425"/>
            <a:ext cx="2593500" cy="1745801"/>
            <a:chOff x="1899750" y="1720475"/>
            <a:chExt cx="2593500" cy="1745801"/>
          </a:xfrm>
        </p:grpSpPr>
        <p:grpSp>
          <p:nvGrpSpPr>
            <p:cNvPr id="750" name="Google Shape;750;p70"/>
            <p:cNvGrpSpPr/>
            <p:nvPr/>
          </p:nvGrpSpPr>
          <p:grpSpPr>
            <a:xfrm>
              <a:off x="1899750" y="1720475"/>
              <a:ext cx="2593500" cy="1577459"/>
              <a:chOff x="2807175" y="2468769"/>
              <a:chExt cx="2593500" cy="1577459"/>
            </a:xfrm>
          </p:grpSpPr>
          <p:sp>
            <p:nvSpPr>
              <p:cNvPr id="751" name="Google Shape;751;p70"/>
              <p:cNvSpPr txBox="1"/>
              <p:nvPr/>
            </p:nvSpPr>
            <p:spPr>
              <a:xfrm>
                <a:off x="2807175" y="2468769"/>
                <a:ext cx="25935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600"/>
                  <a:t>B) Runtime monitoring via </a:t>
                </a:r>
                <a:r>
                  <a:rPr b="1" lang="de-DE" sz="1600"/>
                  <a:t>logs, metrics and traces</a:t>
                </a:r>
                <a:endParaRPr b="1" sz="1600"/>
              </a:p>
            </p:txBody>
          </p:sp>
          <p:grpSp>
            <p:nvGrpSpPr>
              <p:cNvPr id="752" name="Google Shape;752;p70"/>
              <p:cNvGrpSpPr/>
              <p:nvPr/>
            </p:nvGrpSpPr>
            <p:grpSpPr>
              <a:xfrm>
                <a:off x="3345939" y="3014516"/>
                <a:ext cx="1544465" cy="1031712"/>
                <a:chOff x="190489" y="1942066"/>
                <a:chExt cx="1544465" cy="1031712"/>
              </a:xfrm>
            </p:grpSpPr>
            <p:grpSp>
              <p:nvGrpSpPr>
                <p:cNvPr id="753" name="Google Shape;753;p70"/>
                <p:cNvGrpSpPr/>
                <p:nvPr/>
              </p:nvGrpSpPr>
              <p:grpSpPr>
                <a:xfrm>
                  <a:off x="190493" y="1942066"/>
                  <a:ext cx="1544100" cy="179791"/>
                  <a:chOff x="6236804" y="1774741"/>
                  <a:chExt cx="1750284" cy="262200"/>
                </a:xfrm>
              </p:grpSpPr>
              <p:sp>
                <p:nvSpPr>
                  <p:cNvPr id="754" name="Google Shape;754;p70"/>
                  <p:cNvSpPr/>
                  <p:nvPr/>
                </p:nvSpPr>
                <p:spPr>
                  <a:xfrm>
                    <a:off x="6236804" y="1782651"/>
                    <a:ext cx="1717881" cy="245355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5" name="Google Shape;755;p70"/>
                  <p:cNvSpPr txBox="1"/>
                  <p:nvPr/>
                </p:nvSpPr>
                <p:spPr>
                  <a:xfrm>
                    <a:off x="6255300" y="1806225"/>
                    <a:ext cx="1613100" cy="222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[warn]</a:t>
                    </a:r>
                    <a:r>
                      <a:rPr lang="de-DE" sz="900"/>
                      <a:t> DeprecationWarning </a:t>
                    </a:r>
                    <a:endParaRPr sz="900"/>
                  </a:p>
                </p:txBody>
              </p:sp>
              <p:cxnSp>
                <p:nvCxnSpPr>
                  <p:cNvPr id="756" name="Google Shape;756;p70"/>
                  <p:cNvCxnSpPr/>
                  <p:nvPr/>
                </p:nvCxnSpPr>
                <p:spPr>
                  <a:xfrm>
                    <a:off x="7987088" y="1774741"/>
                    <a:ext cx="0" cy="2622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F1C23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57" name="Google Shape;757;p70"/>
                <p:cNvGrpSpPr/>
                <p:nvPr/>
              </p:nvGrpSpPr>
              <p:grpSpPr>
                <a:xfrm>
                  <a:off x="190853" y="236811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758" name="Google Shape;758;p70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9" name="Google Shape;759;p70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Started system 239... </a:t>
                    </a:r>
                    <a:endParaRPr sz="900"/>
                  </a:p>
                </p:txBody>
              </p:sp>
              <p:cxnSp>
                <p:nvCxnSpPr>
                  <p:cNvPr id="760" name="Google Shape;760;p70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61" name="Google Shape;761;p70"/>
                <p:cNvGrpSpPr/>
                <p:nvPr/>
              </p:nvGrpSpPr>
              <p:grpSpPr>
                <a:xfrm>
                  <a:off x="190852" y="279407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762" name="Google Shape;762;p70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3" name="Google Shape;763;p70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NetworkError</a:t>
                    </a:r>
                    <a:endParaRPr sz="900"/>
                  </a:p>
                </p:txBody>
              </p:sp>
              <p:cxnSp>
                <p:nvCxnSpPr>
                  <p:cNvPr id="764" name="Google Shape;764;p70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65" name="Google Shape;765;p70"/>
                <p:cNvGrpSpPr/>
                <p:nvPr/>
              </p:nvGrpSpPr>
              <p:grpSpPr>
                <a:xfrm>
                  <a:off x="190490" y="258109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766" name="Google Shape;766;p70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7" name="Google Shape;767;p70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Created SRD for sy... </a:t>
                    </a:r>
                    <a:endParaRPr sz="900"/>
                  </a:p>
                </p:txBody>
              </p:sp>
              <p:cxnSp>
                <p:nvCxnSpPr>
                  <p:cNvPr id="768" name="Google Shape;768;p70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769" name="Google Shape;769;p70"/>
                <p:cNvGrpSpPr/>
                <p:nvPr/>
              </p:nvGrpSpPr>
              <p:grpSpPr>
                <a:xfrm>
                  <a:off x="190489" y="2155132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770" name="Google Shape;770;p70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1" name="Google Shape;771;p70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ReferenceError</a:t>
                    </a:r>
                    <a:endParaRPr sz="900"/>
                  </a:p>
                </p:txBody>
              </p:sp>
              <p:cxnSp>
                <p:nvCxnSpPr>
                  <p:cNvPr id="772" name="Google Shape;772;p70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  <p:pic>
          <p:nvPicPr>
            <p:cNvPr descr="Passage of Time free vector icons designed by Freepik | Time icon, Free  icons, Icon" id="773" name="Google Shape;773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17525" y="2974876"/>
              <a:ext cx="491400" cy="49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4" name="Google Shape;774;p70"/>
          <p:cNvSpPr txBox="1"/>
          <p:nvPr/>
        </p:nvSpPr>
        <p:spPr>
          <a:xfrm>
            <a:off x="3073650" y="673225"/>
            <a:ext cx="6044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Farm Simulation Use Case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5" name="Google Shape;775;p70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Evaluation</a:t>
            </a:r>
            <a:br>
              <a:rPr lang="de-DE" sz="1600"/>
            </a:br>
            <a:r>
              <a:rPr lang="de-DE"/>
              <a:t>Results</a:t>
            </a:r>
            <a:endParaRPr sz="1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1"/>
          <p:cNvSpPr/>
          <p:nvPr/>
        </p:nvSpPr>
        <p:spPr>
          <a:xfrm rot="10800000">
            <a:off x="5121625" y="4433250"/>
            <a:ext cx="2323500" cy="1208700"/>
          </a:xfrm>
          <a:prstGeom prst="trapezoid">
            <a:avLst>
              <a:gd fmla="val 85226" name="adj"/>
            </a:avLst>
          </a:prstGeom>
          <a:solidFill>
            <a:srgbClr val="CC0066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1" name="Google Shape;78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00" y="3223737"/>
            <a:ext cx="2865401" cy="2042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2" name="Google Shape;782;p71"/>
          <p:cNvGrpSpPr/>
          <p:nvPr/>
        </p:nvGrpSpPr>
        <p:grpSpPr>
          <a:xfrm>
            <a:off x="2181063" y="4636700"/>
            <a:ext cx="2593500" cy="1611429"/>
            <a:chOff x="1946738" y="3820750"/>
            <a:chExt cx="2593500" cy="1611429"/>
          </a:xfrm>
        </p:grpSpPr>
        <p:pic>
          <p:nvPicPr>
            <p:cNvPr id="783" name="Google Shape;783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9715" y="4396455"/>
              <a:ext cx="943410" cy="1032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4575" y="4393046"/>
              <a:ext cx="936574" cy="1039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5" name="Google Shape;785;p71"/>
            <p:cNvSpPr txBox="1"/>
            <p:nvPr/>
          </p:nvSpPr>
          <p:spPr>
            <a:xfrm>
              <a:off x="1946738" y="3820750"/>
              <a:ext cx="25935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rgbClr val="999999"/>
                  </a:solidFill>
                </a:rPr>
                <a:t>A) </a:t>
              </a:r>
              <a:r>
                <a:rPr b="1" lang="de-DE" sz="1600">
                  <a:solidFill>
                    <a:srgbClr val="999999"/>
                  </a:solidFill>
                </a:rPr>
                <a:t>Management</a:t>
              </a:r>
              <a:r>
                <a:rPr lang="de-DE" sz="1600">
                  <a:solidFill>
                    <a:srgbClr val="999999"/>
                  </a:solidFill>
                </a:rPr>
                <a:t> of multiple </a:t>
              </a:r>
              <a:r>
                <a:rPr b="1" lang="de-DE" sz="1600">
                  <a:solidFill>
                    <a:srgbClr val="999999"/>
                  </a:solidFill>
                </a:rPr>
                <a:t>SDs and TDs</a:t>
              </a:r>
              <a:r>
                <a:rPr lang="de-DE" sz="1600">
                  <a:solidFill>
                    <a:srgbClr val="999999"/>
                  </a:solidFill>
                </a:rPr>
                <a:t> via API</a:t>
              </a:r>
              <a:endParaRPr sz="1600">
                <a:solidFill>
                  <a:srgbClr val="999999"/>
                </a:solidFill>
              </a:endParaRPr>
            </a:p>
          </p:txBody>
        </p:sp>
      </p:grpSp>
      <p:cxnSp>
        <p:nvCxnSpPr>
          <p:cNvPr id="786" name="Google Shape;786;p71"/>
          <p:cNvCxnSpPr>
            <a:stCxn id="787" idx="4"/>
          </p:cNvCxnSpPr>
          <p:nvPr/>
        </p:nvCxnSpPr>
        <p:spPr>
          <a:xfrm flipH="1">
            <a:off x="4510925" y="3818888"/>
            <a:ext cx="710100" cy="1836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71"/>
          <p:cNvCxnSpPr>
            <a:stCxn id="789" idx="7"/>
          </p:cNvCxnSpPr>
          <p:nvPr/>
        </p:nvCxnSpPr>
        <p:spPr>
          <a:xfrm flipH="1">
            <a:off x="4280304" y="4552409"/>
            <a:ext cx="2144700" cy="13173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71"/>
          <p:cNvCxnSpPr/>
          <p:nvPr/>
        </p:nvCxnSpPr>
        <p:spPr>
          <a:xfrm flipH="1">
            <a:off x="4413300" y="4188113"/>
            <a:ext cx="1722600" cy="1584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1" name="Google Shape;791;p71"/>
          <p:cNvPicPr preferRelativeResize="0"/>
          <p:nvPr/>
        </p:nvPicPr>
        <p:blipFill rotWithShape="1">
          <a:blip r:embed="rId6">
            <a:alphaModFix/>
          </a:blip>
          <a:srcRect b="17655" l="23461" r="27995" t="41513"/>
          <a:stretch/>
        </p:blipFill>
        <p:spPr>
          <a:xfrm>
            <a:off x="6120427" y="5641950"/>
            <a:ext cx="325800" cy="333900"/>
          </a:xfrm>
          <a:prstGeom prst="roundRect">
            <a:avLst>
              <a:gd fmla="val 27673" name="adj"/>
            </a:avLst>
          </a:prstGeom>
          <a:noFill/>
          <a:ln cap="flat" cmpd="sng" w="19050">
            <a:solidFill>
              <a:srgbClr val="CC00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792" name="Google Shape;792;p71"/>
          <p:cNvCxnSpPr/>
          <p:nvPr/>
        </p:nvCxnSpPr>
        <p:spPr>
          <a:xfrm flipH="1" rot="10800000">
            <a:off x="6405175" y="4383313"/>
            <a:ext cx="355200" cy="190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71"/>
          <p:cNvCxnSpPr/>
          <p:nvPr/>
        </p:nvCxnSpPr>
        <p:spPr>
          <a:xfrm flipH="1" rot="10800000">
            <a:off x="6746200" y="4263463"/>
            <a:ext cx="115200" cy="12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4" name="Google Shape;794;p71"/>
          <p:cNvCxnSpPr/>
          <p:nvPr/>
        </p:nvCxnSpPr>
        <p:spPr>
          <a:xfrm rot="10800000">
            <a:off x="6327525" y="3996338"/>
            <a:ext cx="529200" cy="268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5" name="Google Shape;795;p71"/>
          <p:cNvCxnSpPr>
            <a:endCxn id="796" idx="5"/>
          </p:cNvCxnSpPr>
          <p:nvPr/>
        </p:nvCxnSpPr>
        <p:spPr>
          <a:xfrm flipH="1" rot="10800000">
            <a:off x="6861479" y="4249416"/>
            <a:ext cx="491400" cy="180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7" name="Google Shape;797;p71"/>
          <p:cNvCxnSpPr/>
          <p:nvPr/>
        </p:nvCxnSpPr>
        <p:spPr>
          <a:xfrm flipH="1">
            <a:off x="5894900" y="4566763"/>
            <a:ext cx="524400" cy="72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71"/>
          <p:cNvCxnSpPr/>
          <p:nvPr/>
        </p:nvCxnSpPr>
        <p:spPr>
          <a:xfrm rot="10800000">
            <a:off x="5698350" y="4326888"/>
            <a:ext cx="210600" cy="30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9" name="Google Shape;799;p71"/>
          <p:cNvCxnSpPr/>
          <p:nvPr/>
        </p:nvCxnSpPr>
        <p:spPr>
          <a:xfrm rot="10800000">
            <a:off x="6136900" y="4185688"/>
            <a:ext cx="271800" cy="38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0" name="Google Shape;800;p71"/>
          <p:cNvCxnSpPr/>
          <p:nvPr/>
        </p:nvCxnSpPr>
        <p:spPr>
          <a:xfrm flipH="1">
            <a:off x="5700900" y="4185763"/>
            <a:ext cx="435000" cy="14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1" name="Google Shape;801;p71"/>
          <p:cNvCxnSpPr/>
          <p:nvPr/>
        </p:nvCxnSpPr>
        <p:spPr>
          <a:xfrm flipH="1">
            <a:off x="5698450" y="3994088"/>
            <a:ext cx="630300" cy="3327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71"/>
          <p:cNvCxnSpPr/>
          <p:nvPr/>
        </p:nvCxnSpPr>
        <p:spPr>
          <a:xfrm>
            <a:off x="6327575" y="3990563"/>
            <a:ext cx="85800" cy="571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3" name="Google Shape;803;p71"/>
          <p:cNvCxnSpPr/>
          <p:nvPr/>
        </p:nvCxnSpPr>
        <p:spPr>
          <a:xfrm>
            <a:off x="6327575" y="3997613"/>
            <a:ext cx="1004100" cy="238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4" name="Google Shape;804;p71"/>
          <p:cNvCxnSpPr/>
          <p:nvPr/>
        </p:nvCxnSpPr>
        <p:spPr>
          <a:xfrm flipH="1" rot="10800000">
            <a:off x="6139425" y="4123313"/>
            <a:ext cx="405600" cy="64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5" name="Google Shape;805;p71"/>
          <p:cNvCxnSpPr/>
          <p:nvPr/>
        </p:nvCxnSpPr>
        <p:spPr>
          <a:xfrm rot="10800000">
            <a:off x="5219925" y="3800038"/>
            <a:ext cx="479700" cy="529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6" name="Google Shape;806;p71"/>
          <p:cNvCxnSpPr/>
          <p:nvPr/>
        </p:nvCxnSpPr>
        <p:spPr>
          <a:xfrm flipH="1">
            <a:off x="6325375" y="3664838"/>
            <a:ext cx="343200" cy="334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7" name="Google Shape;807;p71"/>
          <p:cNvCxnSpPr/>
          <p:nvPr/>
        </p:nvCxnSpPr>
        <p:spPr>
          <a:xfrm rot="10800000">
            <a:off x="6661375" y="3658788"/>
            <a:ext cx="197700" cy="6093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8" name="Google Shape;808;p71"/>
          <p:cNvCxnSpPr/>
          <p:nvPr/>
        </p:nvCxnSpPr>
        <p:spPr>
          <a:xfrm>
            <a:off x="5219925" y="3800038"/>
            <a:ext cx="1117200" cy="1974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7" name="Google Shape;787;p71"/>
          <p:cNvSpPr/>
          <p:nvPr/>
        </p:nvSpPr>
        <p:spPr>
          <a:xfrm>
            <a:off x="5198675" y="3774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71"/>
          <p:cNvSpPr/>
          <p:nvPr/>
        </p:nvSpPr>
        <p:spPr>
          <a:xfrm>
            <a:off x="6304750" y="397361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71"/>
          <p:cNvSpPr/>
          <p:nvPr/>
        </p:nvSpPr>
        <p:spPr>
          <a:xfrm>
            <a:off x="5678700" y="4304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71"/>
          <p:cNvSpPr/>
          <p:nvPr/>
        </p:nvSpPr>
        <p:spPr>
          <a:xfrm>
            <a:off x="5887550" y="4612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71"/>
          <p:cNvSpPr/>
          <p:nvPr/>
        </p:nvSpPr>
        <p:spPr>
          <a:xfrm>
            <a:off x="6386850" y="45458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1"/>
          <p:cNvSpPr/>
          <p:nvPr/>
        </p:nvSpPr>
        <p:spPr>
          <a:xfrm>
            <a:off x="6737875" y="4355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71"/>
          <p:cNvSpPr/>
          <p:nvPr/>
        </p:nvSpPr>
        <p:spPr>
          <a:xfrm>
            <a:off x="6836600" y="4244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71"/>
          <p:cNvSpPr/>
          <p:nvPr/>
        </p:nvSpPr>
        <p:spPr>
          <a:xfrm>
            <a:off x="7314725" y="42112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71"/>
          <p:cNvSpPr/>
          <p:nvPr/>
        </p:nvSpPr>
        <p:spPr>
          <a:xfrm>
            <a:off x="6532750" y="40995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71"/>
          <p:cNvSpPr/>
          <p:nvPr/>
        </p:nvSpPr>
        <p:spPr>
          <a:xfrm>
            <a:off x="6641650" y="36407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71"/>
          <p:cNvSpPr/>
          <p:nvPr/>
        </p:nvSpPr>
        <p:spPr>
          <a:xfrm>
            <a:off x="6114375" y="4166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71"/>
          <p:cNvSpPr txBox="1"/>
          <p:nvPr/>
        </p:nvSpPr>
        <p:spPr>
          <a:xfrm>
            <a:off x="5328175" y="6056875"/>
            <a:ext cx="1910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666666"/>
                </a:solidFill>
                <a:highlight>
                  <a:srgbClr val="FFFFFF"/>
                </a:highlight>
              </a:rPr>
              <a:t>  System Runtime</a:t>
            </a:r>
            <a:endParaRPr sz="1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grpSp>
        <p:nvGrpSpPr>
          <p:cNvPr id="818" name="Google Shape;818;p71"/>
          <p:cNvGrpSpPr/>
          <p:nvPr/>
        </p:nvGrpSpPr>
        <p:grpSpPr>
          <a:xfrm>
            <a:off x="2057875" y="2536425"/>
            <a:ext cx="2593500" cy="1745801"/>
            <a:chOff x="1899750" y="1720475"/>
            <a:chExt cx="2593500" cy="1745801"/>
          </a:xfrm>
        </p:grpSpPr>
        <p:grpSp>
          <p:nvGrpSpPr>
            <p:cNvPr id="819" name="Google Shape;819;p71"/>
            <p:cNvGrpSpPr/>
            <p:nvPr/>
          </p:nvGrpSpPr>
          <p:grpSpPr>
            <a:xfrm>
              <a:off x="1899750" y="1720475"/>
              <a:ext cx="2593500" cy="1577459"/>
              <a:chOff x="2807175" y="2468769"/>
              <a:chExt cx="2593500" cy="1577459"/>
            </a:xfrm>
          </p:grpSpPr>
          <p:sp>
            <p:nvSpPr>
              <p:cNvPr id="820" name="Google Shape;820;p71"/>
              <p:cNvSpPr txBox="1"/>
              <p:nvPr/>
            </p:nvSpPr>
            <p:spPr>
              <a:xfrm>
                <a:off x="2807175" y="2468769"/>
                <a:ext cx="25935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600">
                    <a:solidFill>
                      <a:srgbClr val="999999"/>
                    </a:solidFill>
                  </a:rPr>
                  <a:t>B) Runtime monitoring via </a:t>
                </a:r>
                <a:r>
                  <a:rPr b="1" lang="de-DE" sz="1600">
                    <a:solidFill>
                      <a:srgbClr val="999999"/>
                    </a:solidFill>
                  </a:rPr>
                  <a:t>logs, metrics and traces</a:t>
                </a:r>
                <a:endParaRPr b="1" sz="1600">
                  <a:solidFill>
                    <a:srgbClr val="999999"/>
                  </a:solidFill>
                </a:endParaRPr>
              </a:p>
            </p:txBody>
          </p:sp>
          <p:grpSp>
            <p:nvGrpSpPr>
              <p:cNvPr id="821" name="Google Shape;821;p71"/>
              <p:cNvGrpSpPr/>
              <p:nvPr/>
            </p:nvGrpSpPr>
            <p:grpSpPr>
              <a:xfrm>
                <a:off x="3345939" y="3014516"/>
                <a:ext cx="1544465" cy="1031712"/>
                <a:chOff x="190489" y="1942066"/>
                <a:chExt cx="1544465" cy="1031712"/>
              </a:xfrm>
            </p:grpSpPr>
            <p:grpSp>
              <p:nvGrpSpPr>
                <p:cNvPr id="822" name="Google Shape;822;p71"/>
                <p:cNvGrpSpPr/>
                <p:nvPr/>
              </p:nvGrpSpPr>
              <p:grpSpPr>
                <a:xfrm>
                  <a:off x="190493" y="1942066"/>
                  <a:ext cx="1544100" cy="179791"/>
                  <a:chOff x="6236804" y="1774741"/>
                  <a:chExt cx="1750284" cy="262200"/>
                </a:xfrm>
              </p:grpSpPr>
              <p:sp>
                <p:nvSpPr>
                  <p:cNvPr id="823" name="Google Shape;823;p71"/>
                  <p:cNvSpPr/>
                  <p:nvPr/>
                </p:nvSpPr>
                <p:spPr>
                  <a:xfrm>
                    <a:off x="6236804" y="1782651"/>
                    <a:ext cx="1717881" cy="245355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4" name="Google Shape;824;p71"/>
                  <p:cNvSpPr txBox="1"/>
                  <p:nvPr/>
                </p:nvSpPr>
                <p:spPr>
                  <a:xfrm>
                    <a:off x="6255300" y="1806225"/>
                    <a:ext cx="1613100" cy="222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[warn]</a:t>
                    </a:r>
                    <a:r>
                      <a:rPr lang="de-DE" sz="900"/>
                      <a:t> DeprecationWarning </a:t>
                    </a:r>
                    <a:endParaRPr sz="900"/>
                  </a:p>
                </p:txBody>
              </p:sp>
              <p:cxnSp>
                <p:nvCxnSpPr>
                  <p:cNvPr id="825" name="Google Shape;825;p71"/>
                  <p:cNvCxnSpPr/>
                  <p:nvPr/>
                </p:nvCxnSpPr>
                <p:spPr>
                  <a:xfrm>
                    <a:off x="7987088" y="1774741"/>
                    <a:ext cx="0" cy="2622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F1C23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26" name="Google Shape;826;p71"/>
                <p:cNvGrpSpPr/>
                <p:nvPr/>
              </p:nvGrpSpPr>
              <p:grpSpPr>
                <a:xfrm>
                  <a:off x="190853" y="236811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827" name="Google Shape;827;p71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" name="Google Shape;828;p71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Started system 239... </a:t>
                    </a:r>
                    <a:endParaRPr sz="900"/>
                  </a:p>
                </p:txBody>
              </p:sp>
              <p:cxnSp>
                <p:nvCxnSpPr>
                  <p:cNvPr id="829" name="Google Shape;829;p71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30" name="Google Shape;830;p71"/>
                <p:cNvGrpSpPr/>
                <p:nvPr/>
              </p:nvGrpSpPr>
              <p:grpSpPr>
                <a:xfrm>
                  <a:off x="190852" y="279407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831" name="Google Shape;831;p71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2" name="Google Shape;832;p71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NetworkError</a:t>
                    </a:r>
                    <a:endParaRPr sz="900"/>
                  </a:p>
                </p:txBody>
              </p:sp>
              <p:cxnSp>
                <p:nvCxnSpPr>
                  <p:cNvPr id="833" name="Google Shape;833;p71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34" name="Google Shape;834;p71"/>
                <p:cNvGrpSpPr/>
                <p:nvPr/>
              </p:nvGrpSpPr>
              <p:grpSpPr>
                <a:xfrm>
                  <a:off x="190490" y="258109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835" name="Google Shape;835;p71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36" name="Google Shape;836;p71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Created SRD for sy... </a:t>
                    </a:r>
                    <a:endParaRPr sz="900"/>
                  </a:p>
                </p:txBody>
              </p:sp>
              <p:cxnSp>
                <p:nvCxnSpPr>
                  <p:cNvPr id="837" name="Google Shape;837;p71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838" name="Google Shape;838;p71"/>
                <p:cNvGrpSpPr/>
                <p:nvPr/>
              </p:nvGrpSpPr>
              <p:grpSpPr>
                <a:xfrm>
                  <a:off x="190489" y="2155132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839" name="Google Shape;839;p71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0" name="Google Shape;840;p71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ReferenceError</a:t>
                    </a:r>
                    <a:endParaRPr sz="900"/>
                  </a:p>
                </p:txBody>
              </p:sp>
              <p:cxnSp>
                <p:nvCxnSpPr>
                  <p:cNvPr id="841" name="Google Shape;841;p71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  <p:pic>
          <p:nvPicPr>
            <p:cNvPr descr="Passage of Time free vector icons designed by Freepik | Time icon, Free  icons, Icon" id="842" name="Google Shape;842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17525" y="2974876"/>
              <a:ext cx="491400" cy="49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43" name="Google Shape;843;p71"/>
          <p:cNvSpPr txBox="1"/>
          <p:nvPr/>
        </p:nvSpPr>
        <p:spPr>
          <a:xfrm>
            <a:off x="4850733" y="1254900"/>
            <a:ext cx="2865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C) Mashup </a:t>
            </a:r>
            <a:r>
              <a:rPr b="1" lang="de-DE" sz="1600"/>
              <a:t>monitoring and control </a:t>
            </a:r>
            <a:r>
              <a:rPr lang="de-DE" sz="1600"/>
              <a:t>via auto-generated GUI</a:t>
            </a:r>
            <a:endParaRPr sz="1600"/>
          </a:p>
        </p:txBody>
      </p:sp>
      <p:grpSp>
        <p:nvGrpSpPr>
          <p:cNvPr id="844" name="Google Shape;844;p71"/>
          <p:cNvGrpSpPr/>
          <p:nvPr/>
        </p:nvGrpSpPr>
        <p:grpSpPr>
          <a:xfrm>
            <a:off x="4835677" y="1832140"/>
            <a:ext cx="2895386" cy="1124336"/>
            <a:chOff x="5162292" y="1142100"/>
            <a:chExt cx="1933092" cy="750759"/>
          </a:xfrm>
        </p:grpSpPr>
        <p:grpSp>
          <p:nvGrpSpPr>
            <p:cNvPr id="845" name="Google Shape;845;p71"/>
            <p:cNvGrpSpPr/>
            <p:nvPr/>
          </p:nvGrpSpPr>
          <p:grpSpPr>
            <a:xfrm>
              <a:off x="5744050" y="1142100"/>
              <a:ext cx="707474" cy="731885"/>
              <a:chOff x="5754538" y="1142100"/>
              <a:chExt cx="707474" cy="731885"/>
            </a:xfrm>
          </p:grpSpPr>
          <p:pic>
            <p:nvPicPr>
              <p:cNvPr descr="A Guide to Node.js Logging - Twilio" id="846" name="Google Shape;846;p71"/>
              <p:cNvPicPr preferRelativeResize="0"/>
              <p:nvPr/>
            </p:nvPicPr>
            <p:blipFill rotWithShape="1">
              <a:blip r:embed="rId8">
                <a:alphaModFix/>
              </a:blip>
              <a:srcRect b="38593" l="4078" r="29281" t="0"/>
              <a:stretch/>
            </p:blipFill>
            <p:spPr>
              <a:xfrm>
                <a:off x="5754538" y="1501334"/>
                <a:ext cx="683095" cy="372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47" name="Google Shape;847;p71"/>
              <p:cNvPicPr preferRelativeResize="0"/>
              <p:nvPr/>
            </p:nvPicPr>
            <p:blipFill rotWithShape="1">
              <a:blip r:embed="rId9">
                <a:alphaModFix/>
              </a:blip>
              <a:srcRect b="10698" l="2981" r="2981" t="10698"/>
              <a:stretch/>
            </p:blipFill>
            <p:spPr>
              <a:xfrm>
                <a:off x="5756937" y="1142100"/>
                <a:ext cx="705075" cy="38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8" name="Google Shape;848;p71"/>
            <p:cNvGrpSpPr/>
            <p:nvPr/>
          </p:nvGrpSpPr>
          <p:grpSpPr>
            <a:xfrm>
              <a:off x="6465085" y="1148075"/>
              <a:ext cx="630300" cy="744784"/>
              <a:chOff x="6465085" y="1148075"/>
              <a:chExt cx="630300" cy="744784"/>
            </a:xfrm>
          </p:grpSpPr>
          <p:pic>
            <p:nvPicPr>
              <p:cNvPr id="849" name="Google Shape;849;p7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6591999" y="1148075"/>
                <a:ext cx="376462" cy="372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0" name="Google Shape;850;p71"/>
              <p:cNvPicPr preferRelativeResize="0"/>
              <p:nvPr/>
            </p:nvPicPr>
            <p:blipFill rotWithShape="1">
              <a:blip r:embed="rId11">
                <a:alphaModFix/>
              </a:blip>
              <a:srcRect b="7467" l="8117" r="8109" t="7476"/>
              <a:stretch/>
            </p:blipFill>
            <p:spPr>
              <a:xfrm>
                <a:off x="6465085" y="1482459"/>
                <a:ext cx="630300" cy="41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1" name="Google Shape;851;p71"/>
            <p:cNvGrpSpPr/>
            <p:nvPr/>
          </p:nvGrpSpPr>
          <p:grpSpPr>
            <a:xfrm>
              <a:off x="5162292" y="1192568"/>
              <a:ext cx="508925" cy="665722"/>
              <a:chOff x="5162292" y="1192568"/>
              <a:chExt cx="508925" cy="665722"/>
            </a:xfrm>
          </p:grpSpPr>
          <p:pic>
            <p:nvPicPr>
              <p:cNvPr id="852" name="Google Shape;852;p71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5162304" y="1517029"/>
                <a:ext cx="508900" cy="3412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53" name="Google Shape;853;p71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162292" y="1192568"/>
                <a:ext cx="508925" cy="2836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54" name="Google Shape;854;p71"/>
          <p:cNvSpPr txBox="1"/>
          <p:nvPr/>
        </p:nvSpPr>
        <p:spPr>
          <a:xfrm>
            <a:off x="3073650" y="673225"/>
            <a:ext cx="6044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Farm Simulation Use Case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5" name="Google Shape;855;p71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Evaluation</a:t>
            </a:r>
            <a:br>
              <a:rPr lang="de-DE" sz="1600"/>
            </a:br>
            <a:r>
              <a:rPr lang="de-DE"/>
              <a:t>Results</a:t>
            </a:r>
            <a:endParaRPr sz="16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72"/>
          <p:cNvSpPr/>
          <p:nvPr/>
        </p:nvSpPr>
        <p:spPr>
          <a:xfrm rot="10800000">
            <a:off x="5121625" y="4433250"/>
            <a:ext cx="2323500" cy="1208700"/>
          </a:xfrm>
          <a:prstGeom prst="trapezoid">
            <a:avLst>
              <a:gd fmla="val 85226" name="adj"/>
            </a:avLst>
          </a:prstGeom>
          <a:solidFill>
            <a:srgbClr val="CC0066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72"/>
          <p:cNvGrpSpPr/>
          <p:nvPr/>
        </p:nvGrpSpPr>
        <p:grpSpPr>
          <a:xfrm>
            <a:off x="7797875" y="2612625"/>
            <a:ext cx="2259900" cy="1688819"/>
            <a:chOff x="8432625" y="1477294"/>
            <a:chExt cx="2259900" cy="1688819"/>
          </a:xfrm>
        </p:grpSpPr>
        <p:pic>
          <p:nvPicPr>
            <p:cNvPr id="862" name="Google Shape;862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507050" y="2056637"/>
              <a:ext cx="2110700" cy="11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3" name="Google Shape;863;p72"/>
            <p:cNvSpPr txBox="1"/>
            <p:nvPr/>
          </p:nvSpPr>
          <p:spPr>
            <a:xfrm>
              <a:off x="8432625" y="1477294"/>
              <a:ext cx="22599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/>
                <a:t>D) </a:t>
              </a:r>
              <a:r>
                <a:rPr b="1" lang="de-DE" sz="1600"/>
                <a:t>Safe and secure</a:t>
              </a:r>
              <a:r>
                <a:rPr lang="de-DE" sz="1600"/>
                <a:t> execution environment </a:t>
              </a:r>
              <a:endParaRPr sz="1600"/>
            </a:p>
          </p:txBody>
        </p:sp>
      </p:grpSp>
      <p:grpSp>
        <p:nvGrpSpPr>
          <p:cNvPr id="864" name="Google Shape;864;p72"/>
          <p:cNvGrpSpPr/>
          <p:nvPr/>
        </p:nvGrpSpPr>
        <p:grpSpPr>
          <a:xfrm>
            <a:off x="2181063" y="4636700"/>
            <a:ext cx="2593500" cy="1611429"/>
            <a:chOff x="1946738" y="3820750"/>
            <a:chExt cx="2593500" cy="1611429"/>
          </a:xfrm>
        </p:grpSpPr>
        <p:pic>
          <p:nvPicPr>
            <p:cNvPr id="865" name="Google Shape;865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9715" y="4396455"/>
              <a:ext cx="943410" cy="1032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6" name="Google Shape;866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384575" y="4393046"/>
              <a:ext cx="936574" cy="1039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7" name="Google Shape;867;p72"/>
            <p:cNvSpPr txBox="1"/>
            <p:nvPr/>
          </p:nvSpPr>
          <p:spPr>
            <a:xfrm>
              <a:off x="1946738" y="3820750"/>
              <a:ext cx="25935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rgbClr val="999999"/>
                  </a:solidFill>
                </a:rPr>
                <a:t>A) </a:t>
              </a:r>
              <a:r>
                <a:rPr b="1" lang="de-DE" sz="1600">
                  <a:solidFill>
                    <a:srgbClr val="999999"/>
                  </a:solidFill>
                </a:rPr>
                <a:t>Management</a:t>
              </a:r>
              <a:r>
                <a:rPr lang="de-DE" sz="1600">
                  <a:solidFill>
                    <a:srgbClr val="999999"/>
                  </a:solidFill>
                </a:rPr>
                <a:t> of multiple </a:t>
              </a:r>
              <a:r>
                <a:rPr b="1" lang="de-DE" sz="1600">
                  <a:solidFill>
                    <a:srgbClr val="999999"/>
                  </a:solidFill>
                </a:rPr>
                <a:t>SDs and TDs</a:t>
              </a:r>
              <a:r>
                <a:rPr lang="de-DE" sz="1600">
                  <a:solidFill>
                    <a:srgbClr val="999999"/>
                  </a:solidFill>
                </a:rPr>
                <a:t> via API</a:t>
              </a:r>
              <a:endParaRPr sz="1600">
                <a:solidFill>
                  <a:srgbClr val="999999"/>
                </a:solidFill>
              </a:endParaRPr>
            </a:p>
          </p:txBody>
        </p:sp>
      </p:grpSp>
      <p:pic>
        <p:nvPicPr>
          <p:cNvPr id="868" name="Google Shape;868;p72"/>
          <p:cNvPicPr preferRelativeResize="0"/>
          <p:nvPr/>
        </p:nvPicPr>
        <p:blipFill rotWithShape="1">
          <a:blip r:embed="rId6">
            <a:alphaModFix/>
          </a:blip>
          <a:srcRect b="17655" l="23461" r="27995" t="41513"/>
          <a:stretch/>
        </p:blipFill>
        <p:spPr>
          <a:xfrm>
            <a:off x="6120427" y="5641950"/>
            <a:ext cx="325800" cy="333900"/>
          </a:xfrm>
          <a:prstGeom prst="roundRect">
            <a:avLst>
              <a:gd fmla="val 27673" name="adj"/>
            </a:avLst>
          </a:prstGeom>
          <a:noFill/>
          <a:ln cap="flat" cmpd="sng" w="19050">
            <a:solidFill>
              <a:srgbClr val="CC006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869" name="Google Shape;869;p72"/>
          <p:cNvCxnSpPr/>
          <p:nvPr/>
        </p:nvCxnSpPr>
        <p:spPr>
          <a:xfrm flipH="1" rot="10800000">
            <a:off x="6405175" y="4383313"/>
            <a:ext cx="355200" cy="190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70" name="Google Shape;870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0600" y="3223737"/>
            <a:ext cx="2865401" cy="2042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1" name="Google Shape;871;p72"/>
          <p:cNvCxnSpPr/>
          <p:nvPr/>
        </p:nvCxnSpPr>
        <p:spPr>
          <a:xfrm flipH="1" rot="10800000">
            <a:off x="6746200" y="4263463"/>
            <a:ext cx="115200" cy="12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72"/>
          <p:cNvCxnSpPr/>
          <p:nvPr/>
        </p:nvCxnSpPr>
        <p:spPr>
          <a:xfrm rot="10800000">
            <a:off x="6327525" y="3996338"/>
            <a:ext cx="529200" cy="268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72"/>
          <p:cNvCxnSpPr>
            <a:endCxn id="874" idx="5"/>
          </p:cNvCxnSpPr>
          <p:nvPr/>
        </p:nvCxnSpPr>
        <p:spPr>
          <a:xfrm flipH="1" rot="10800000">
            <a:off x="6861479" y="4249416"/>
            <a:ext cx="491400" cy="180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72"/>
          <p:cNvCxnSpPr/>
          <p:nvPr/>
        </p:nvCxnSpPr>
        <p:spPr>
          <a:xfrm flipH="1">
            <a:off x="5894900" y="4566763"/>
            <a:ext cx="524400" cy="72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72"/>
          <p:cNvCxnSpPr/>
          <p:nvPr/>
        </p:nvCxnSpPr>
        <p:spPr>
          <a:xfrm rot="10800000">
            <a:off x="5698350" y="4326888"/>
            <a:ext cx="210600" cy="30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7" name="Google Shape;877;p72"/>
          <p:cNvCxnSpPr/>
          <p:nvPr/>
        </p:nvCxnSpPr>
        <p:spPr>
          <a:xfrm rot="10800000">
            <a:off x="6136900" y="4185688"/>
            <a:ext cx="271800" cy="38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72"/>
          <p:cNvCxnSpPr/>
          <p:nvPr/>
        </p:nvCxnSpPr>
        <p:spPr>
          <a:xfrm flipH="1">
            <a:off x="5700900" y="4185763"/>
            <a:ext cx="435000" cy="14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72"/>
          <p:cNvCxnSpPr/>
          <p:nvPr/>
        </p:nvCxnSpPr>
        <p:spPr>
          <a:xfrm flipH="1">
            <a:off x="5698450" y="3994088"/>
            <a:ext cx="630300" cy="3327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0" name="Google Shape;880;p72"/>
          <p:cNvCxnSpPr/>
          <p:nvPr/>
        </p:nvCxnSpPr>
        <p:spPr>
          <a:xfrm>
            <a:off x="6327575" y="3990563"/>
            <a:ext cx="85800" cy="571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1" name="Google Shape;881;p72"/>
          <p:cNvCxnSpPr/>
          <p:nvPr/>
        </p:nvCxnSpPr>
        <p:spPr>
          <a:xfrm>
            <a:off x="6327575" y="3997613"/>
            <a:ext cx="1004100" cy="238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72"/>
          <p:cNvCxnSpPr/>
          <p:nvPr/>
        </p:nvCxnSpPr>
        <p:spPr>
          <a:xfrm flipH="1" rot="10800000">
            <a:off x="6139425" y="4123313"/>
            <a:ext cx="405600" cy="64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3" name="Google Shape;883;p72"/>
          <p:cNvCxnSpPr/>
          <p:nvPr/>
        </p:nvCxnSpPr>
        <p:spPr>
          <a:xfrm rot="10800000">
            <a:off x="5219925" y="3800038"/>
            <a:ext cx="479700" cy="529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4" name="Google Shape;884;p72"/>
          <p:cNvCxnSpPr/>
          <p:nvPr/>
        </p:nvCxnSpPr>
        <p:spPr>
          <a:xfrm flipH="1">
            <a:off x="6325375" y="3664838"/>
            <a:ext cx="343200" cy="334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72"/>
          <p:cNvCxnSpPr/>
          <p:nvPr/>
        </p:nvCxnSpPr>
        <p:spPr>
          <a:xfrm rot="10800000">
            <a:off x="6661375" y="3658788"/>
            <a:ext cx="197700" cy="6093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6" name="Google Shape;886;p72"/>
          <p:cNvCxnSpPr/>
          <p:nvPr/>
        </p:nvCxnSpPr>
        <p:spPr>
          <a:xfrm>
            <a:off x="5219925" y="3800038"/>
            <a:ext cx="1117200" cy="1974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72"/>
          <p:cNvSpPr/>
          <p:nvPr/>
        </p:nvSpPr>
        <p:spPr>
          <a:xfrm>
            <a:off x="5198675" y="3774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72"/>
          <p:cNvSpPr/>
          <p:nvPr/>
        </p:nvSpPr>
        <p:spPr>
          <a:xfrm>
            <a:off x="6304750" y="397361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72"/>
          <p:cNvSpPr/>
          <p:nvPr/>
        </p:nvSpPr>
        <p:spPr>
          <a:xfrm>
            <a:off x="5678700" y="4304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72"/>
          <p:cNvSpPr/>
          <p:nvPr/>
        </p:nvSpPr>
        <p:spPr>
          <a:xfrm>
            <a:off x="5887550" y="4612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72"/>
          <p:cNvSpPr/>
          <p:nvPr/>
        </p:nvSpPr>
        <p:spPr>
          <a:xfrm>
            <a:off x="6386850" y="45458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72"/>
          <p:cNvSpPr/>
          <p:nvPr/>
        </p:nvSpPr>
        <p:spPr>
          <a:xfrm>
            <a:off x="6737875" y="4355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72"/>
          <p:cNvSpPr/>
          <p:nvPr/>
        </p:nvSpPr>
        <p:spPr>
          <a:xfrm>
            <a:off x="6836600" y="4244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72"/>
          <p:cNvSpPr/>
          <p:nvPr/>
        </p:nvSpPr>
        <p:spPr>
          <a:xfrm>
            <a:off x="7314725" y="42112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72"/>
          <p:cNvSpPr/>
          <p:nvPr/>
        </p:nvSpPr>
        <p:spPr>
          <a:xfrm>
            <a:off x="6532750" y="40995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72"/>
          <p:cNvSpPr/>
          <p:nvPr/>
        </p:nvSpPr>
        <p:spPr>
          <a:xfrm>
            <a:off x="6641650" y="36407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72"/>
          <p:cNvSpPr/>
          <p:nvPr/>
        </p:nvSpPr>
        <p:spPr>
          <a:xfrm>
            <a:off x="6114375" y="4166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72"/>
          <p:cNvSpPr txBox="1"/>
          <p:nvPr/>
        </p:nvSpPr>
        <p:spPr>
          <a:xfrm>
            <a:off x="5328175" y="6056875"/>
            <a:ext cx="1910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666666"/>
                </a:solidFill>
                <a:highlight>
                  <a:srgbClr val="FFFFFF"/>
                </a:highlight>
              </a:rPr>
              <a:t>  System Runtime</a:t>
            </a:r>
            <a:endParaRPr sz="1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grpSp>
        <p:nvGrpSpPr>
          <p:cNvPr id="898" name="Google Shape;898;p72"/>
          <p:cNvGrpSpPr/>
          <p:nvPr/>
        </p:nvGrpSpPr>
        <p:grpSpPr>
          <a:xfrm>
            <a:off x="2057875" y="2536425"/>
            <a:ext cx="2593500" cy="1745801"/>
            <a:chOff x="1899750" y="1720475"/>
            <a:chExt cx="2593500" cy="1745801"/>
          </a:xfrm>
        </p:grpSpPr>
        <p:grpSp>
          <p:nvGrpSpPr>
            <p:cNvPr id="899" name="Google Shape;899;p72"/>
            <p:cNvGrpSpPr/>
            <p:nvPr/>
          </p:nvGrpSpPr>
          <p:grpSpPr>
            <a:xfrm>
              <a:off x="1899750" y="1720475"/>
              <a:ext cx="2593500" cy="1577459"/>
              <a:chOff x="2807175" y="2468769"/>
              <a:chExt cx="2593500" cy="1577459"/>
            </a:xfrm>
          </p:grpSpPr>
          <p:sp>
            <p:nvSpPr>
              <p:cNvPr id="900" name="Google Shape;900;p72"/>
              <p:cNvSpPr txBox="1"/>
              <p:nvPr/>
            </p:nvSpPr>
            <p:spPr>
              <a:xfrm>
                <a:off x="2807175" y="2468769"/>
                <a:ext cx="25935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600">
                    <a:solidFill>
                      <a:srgbClr val="999999"/>
                    </a:solidFill>
                  </a:rPr>
                  <a:t>B) Runtime monitoring via </a:t>
                </a:r>
                <a:r>
                  <a:rPr b="1" lang="de-DE" sz="1600">
                    <a:solidFill>
                      <a:srgbClr val="999999"/>
                    </a:solidFill>
                  </a:rPr>
                  <a:t>logs, metrics and traces</a:t>
                </a:r>
                <a:endParaRPr b="1" sz="1600">
                  <a:solidFill>
                    <a:srgbClr val="999999"/>
                  </a:solidFill>
                </a:endParaRPr>
              </a:p>
            </p:txBody>
          </p:sp>
          <p:grpSp>
            <p:nvGrpSpPr>
              <p:cNvPr id="901" name="Google Shape;901;p72"/>
              <p:cNvGrpSpPr/>
              <p:nvPr/>
            </p:nvGrpSpPr>
            <p:grpSpPr>
              <a:xfrm>
                <a:off x="3345939" y="3014516"/>
                <a:ext cx="1544465" cy="1031712"/>
                <a:chOff x="190489" y="1942066"/>
                <a:chExt cx="1544465" cy="1031712"/>
              </a:xfrm>
            </p:grpSpPr>
            <p:grpSp>
              <p:nvGrpSpPr>
                <p:cNvPr id="902" name="Google Shape;902;p72"/>
                <p:cNvGrpSpPr/>
                <p:nvPr/>
              </p:nvGrpSpPr>
              <p:grpSpPr>
                <a:xfrm>
                  <a:off x="190493" y="1942066"/>
                  <a:ext cx="1544100" cy="179791"/>
                  <a:chOff x="6236804" y="1774741"/>
                  <a:chExt cx="1750284" cy="262200"/>
                </a:xfrm>
              </p:grpSpPr>
              <p:sp>
                <p:nvSpPr>
                  <p:cNvPr id="903" name="Google Shape;903;p72"/>
                  <p:cNvSpPr/>
                  <p:nvPr/>
                </p:nvSpPr>
                <p:spPr>
                  <a:xfrm>
                    <a:off x="6236804" y="1782651"/>
                    <a:ext cx="1717881" cy="245355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4" name="Google Shape;904;p72"/>
                  <p:cNvSpPr txBox="1"/>
                  <p:nvPr/>
                </p:nvSpPr>
                <p:spPr>
                  <a:xfrm>
                    <a:off x="6255300" y="1806225"/>
                    <a:ext cx="1613100" cy="222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[warn]</a:t>
                    </a:r>
                    <a:r>
                      <a:rPr lang="de-DE" sz="900"/>
                      <a:t> DeprecationWarning </a:t>
                    </a:r>
                    <a:endParaRPr sz="900"/>
                  </a:p>
                </p:txBody>
              </p:sp>
              <p:cxnSp>
                <p:nvCxnSpPr>
                  <p:cNvPr id="905" name="Google Shape;905;p72"/>
                  <p:cNvCxnSpPr/>
                  <p:nvPr/>
                </p:nvCxnSpPr>
                <p:spPr>
                  <a:xfrm>
                    <a:off x="7987088" y="1774741"/>
                    <a:ext cx="0" cy="2622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F1C23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06" name="Google Shape;906;p72"/>
                <p:cNvGrpSpPr/>
                <p:nvPr/>
              </p:nvGrpSpPr>
              <p:grpSpPr>
                <a:xfrm>
                  <a:off x="190853" y="236811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907" name="Google Shape;907;p72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08" name="Google Shape;908;p72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Started system 239... </a:t>
                    </a:r>
                    <a:endParaRPr sz="900"/>
                  </a:p>
                </p:txBody>
              </p:sp>
              <p:cxnSp>
                <p:nvCxnSpPr>
                  <p:cNvPr id="909" name="Google Shape;909;p72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10" name="Google Shape;910;p72"/>
                <p:cNvGrpSpPr/>
                <p:nvPr/>
              </p:nvGrpSpPr>
              <p:grpSpPr>
                <a:xfrm>
                  <a:off x="190852" y="279407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911" name="Google Shape;911;p72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2" name="Google Shape;912;p72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NetworkError</a:t>
                    </a:r>
                    <a:endParaRPr sz="900"/>
                  </a:p>
                </p:txBody>
              </p:sp>
              <p:cxnSp>
                <p:nvCxnSpPr>
                  <p:cNvPr id="913" name="Google Shape;913;p72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14" name="Google Shape;914;p72"/>
                <p:cNvGrpSpPr/>
                <p:nvPr/>
              </p:nvGrpSpPr>
              <p:grpSpPr>
                <a:xfrm>
                  <a:off x="190490" y="258109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915" name="Google Shape;915;p72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16" name="Google Shape;916;p72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Created SRD for sy... </a:t>
                    </a:r>
                    <a:endParaRPr sz="900"/>
                  </a:p>
                </p:txBody>
              </p:sp>
              <p:cxnSp>
                <p:nvCxnSpPr>
                  <p:cNvPr id="917" name="Google Shape;917;p72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918" name="Google Shape;918;p72"/>
                <p:cNvGrpSpPr/>
                <p:nvPr/>
              </p:nvGrpSpPr>
              <p:grpSpPr>
                <a:xfrm>
                  <a:off x="190489" y="2155132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919" name="Google Shape;919;p72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920" name="Google Shape;920;p72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ReferenceError</a:t>
                    </a:r>
                    <a:endParaRPr sz="900"/>
                  </a:p>
                </p:txBody>
              </p:sp>
              <p:cxnSp>
                <p:nvCxnSpPr>
                  <p:cNvPr id="921" name="Google Shape;921;p72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  <p:pic>
          <p:nvPicPr>
            <p:cNvPr descr="Passage of Time free vector icons designed by Freepik | Time icon, Free  icons, Icon" id="922" name="Google Shape;922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817525" y="2974876"/>
              <a:ext cx="491400" cy="49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23" name="Google Shape;923;p72"/>
          <p:cNvSpPr txBox="1"/>
          <p:nvPr/>
        </p:nvSpPr>
        <p:spPr>
          <a:xfrm>
            <a:off x="4850733" y="1254900"/>
            <a:ext cx="2865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999999"/>
                </a:solidFill>
              </a:rPr>
              <a:t>C) Mashup </a:t>
            </a:r>
            <a:r>
              <a:rPr b="1" lang="de-DE" sz="1600">
                <a:solidFill>
                  <a:srgbClr val="999999"/>
                </a:solidFill>
              </a:rPr>
              <a:t>monitoring and control </a:t>
            </a:r>
            <a:r>
              <a:rPr lang="de-DE" sz="1600">
                <a:solidFill>
                  <a:srgbClr val="999999"/>
                </a:solidFill>
              </a:rPr>
              <a:t>via auto-generated GUI</a:t>
            </a:r>
            <a:endParaRPr sz="1600">
              <a:solidFill>
                <a:srgbClr val="999999"/>
              </a:solidFill>
            </a:endParaRPr>
          </a:p>
        </p:txBody>
      </p:sp>
      <p:grpSp>
        <p:nvGrpSpPr>
          <p:cNvPr id="924" name="Google Shape;924;p72"/>
          <p:cNvGrpSpPr/>
          <p:nvPr/>
        </p:nvGrpSpPr>
        <p:grpSpPr>
          <a:xfrm>
            <a:off x="4835677" y="1832140"/>
            <a:ext cx="2895386" cy="1124336"/>
            <a:chOff x="5162292" y="1142100"/>
            <a:chExt cx="1933092" cy="750759"/>
          </a:xfrm>
        </p:grpSpPr>
        <p:grpSp>
          <p:nvGrpSpPr>
            <p:cNvPr id="925" name="Google Shape;925;p72"/>
            <p:cNvGrpSpPr/>
            <p:nvPr/>
          </p:nvGrpSpPr>
          <p:grpSpPr>
            <a:xfrm>
              <a:off x="5744050" y="1142100"/>
              <a:ext cx="707474" cy="731885"/>
              <a:chOff x="5754538" y="1142100"/>
              <a:chExt cx="707474" cy="731885"/>
            </a:xfrm>
          </p:grpSpPr>
          <p:pic>
            <p:nvPicPr>
              <p:cNvPr descr="A Guide to Node.js Logging - Twilio" id="926" name="Google Shape;926;p72"/>
              <p:cNvPicPr preferRelativeResize="0"/>
              <p:nvPr/>
            </p:nvPicPr>
            <p:blipFill rotWithShape="1">
              <a:blip r:embed="rId9">
                <a:alphaModFix/>
              </a:blip>
              <a:srcRect b="38593" l="4078" r="29281" t="0"/>
              <a:stretch/>
            </p:blipFill>
            <p:spPr>
              <a:xfrm>
                <a:off x="5754538" y="1501334"/>
                <a:ext cx="683095" cy="372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7" name="Google Shape;927;p72"/>
              <p:cNvPicPr preferRelativeResize="0"/>
              <p:nvPr/>
            </p:nvPicPr>
            <p:blipFill rotWithShape="1">
              <a:blip r:embed="rId10">
                <a:alphaModFix/>
              </a:blip>
              <a:srcRect b="10698" l="2981" r="2981" t="10698"/>
              <a:stretch/>
            </p:blipFill>
            <p:spPr>
              <a:xfrm>
                <a:off x="5756937" y="1142100"/>
                <a:ext cx="705075" cy="38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28" name="Google Shape;928;p72"/>
            <p:cNvGrpSpPr/>
            <p:nvPr/>
          </p:nvGrpSpPr>
          <p:grpSpPr>
            <a:xfrm>
              <a:off x="6465085" y="1148075"/>
              <a:ext cx="630300" cy="744784"/>
              <a:chOff x="6465085" y="1148075"/>
              <a:chExt cx="630300" cy="744784"/>
            </a:xfrm>
          </p:grpSpPr>
          <p:pic>
            <p:nvPicPr>
              <p:cNvPr id="929" name="Google Shape;929;p72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6591999" y="1148075"/>
                <a:ext cx="376462" cy="372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0" name="Google Shape;930;p72"/>
              <p:cNvPicPr preferRelativeResize="0"/>
              <p:nvPr/>
            </p:nvPicPr>
            <p:blipFill rotWithShape="1">
              <a:blip r:embed="rId12">
                <a:alphaModFix/>
              </a:blip>
              <a:srcRect b="7467" l="8117" r="8109" t="7476"/>
              <a:stretch/>
            </p:blipFill>
            <p:spPr>
              <a:xfrm>
                <a:off x="6465085" y="1482459"/>
                <a:ext cx="630300" cy="41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1" name="Google Shape;931;p72"/>
            <p:cNvGrpSpPr/>
            <p:nvPr/>
          </p:nvGrpSpPr>
          <p:grpSpPr>
            <a:xfrm>
              <a:off x="5162292" y="1192568"/>
              <a:ext cx="508925" cy="665722"/>
              <a:chOff x="5162292" y="1192568"/>
              <a:chExt cx="508925" cy="665722"/>
            </a:xfrm>
          </p:grpSpPr>
          <p:pic>
            <p:nvPicPr>
              <p:cNvPr id="932" name="Google Shape;932;p72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5162304" y="1517029"/>
                <a:ext cx="508900" cy="3412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3" name="Google Shape;933;p72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5162292" y="1192568"/>
                <a:ext cx="508925" cy="2836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934" name="Google Shape;934;p72"/>
          <p:cNvSpPr txBox="1"/>
          <p:nvPr/>
        </p:nvSpPr>
        <p:spPr>
          <a:xfrm>
            <a:off x="3073650" y="673225"/>
            <a:ext cx="6044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Farm Simulation Use Case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5" name="Google Shape;935;p72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Evaluation</a:t>
            </a:r>
            <a:br>
              <a:rPr lang="de-DE" sz="1600"/>
            </a:br>
            <a:r>
              <a:rPr lang="de-DE"/>
              <a:t>Results</a:t>
            </a:r>
            <a:endParaRPr sz="1600"/>
          </a:p>
        </p:txBody>
      </p:sp>
      <p:cxnSp>
        <p:nvCxnSpPr>
          <p:cNvPr id="936" name="Google Shape;936;p72"/>
          <p:cNvCxnSpPr>
            <a:stCxn id="887" idx="4"/>
          </p:cNvCxnSpPr>
          <p:nvPr/>
        </p:nvCxnSpPr>
        <p:spPr>
          <a:xfrm flipH="1">
            <a:off x="4510925" y="3818888"/>
            <a:ext cx="710100" cy="1836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7" name="Google Shape;937;p72"/>
          <p:cNvCxnSpPr>
            <a:stCxn id="891" idx="7"/>
          </p:cNvCxnSpPr>
          <p:nvPr/>
        </p:nvCxnSpPr>
        <p:spPr>
          <a:xfrm flipH="1">
            <a:off x="4280304" y="4552409"/>
            <a:ext cx="2144700" cy="13173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72"/>
          <p:cNvCxnSpPr/>
          <p:nvPr/>
        </p:nvCxnSpPr>
        <p:spPr>
          <a:xfrm flipH="1">
            <a:off x="4413300" y="4188113"/>
            <a:ext cx="1722600" cy="1584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73"/>
          <p:cNvSpPr/>
          <p:nvPr/>
        </p:nvSpPr>
        <p:spPr>
          <a:xfrm rot="10800000">
            <a:off x="5121625" y="4433250"/>
            <a:ext cx="2323500" cy="1208700"/>
          </a:xfrm>
          <a:prstGeom prst="trapezoid">
            <a:avLst>
              <a:gd fmla="val 85226" name="adj"/>
            </a:avLst>
          </a:prstGeom>
          <a:solidFill>
            <a:srgbClr val="CC0066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4" name="Google Shape;944;p73"/>
          <p:cNvCxnSpPr/>
          <p:nvPr/>
        </p:nvCxnSpPr>
        <p:spPr>
          <a:xfrm>
            <a:off x="9212275" y="5759550"/>
            <a:ext cx="853800" cy="0"/>
          </a:xfrm>
          <a:prstGeom prst="straightConnector1">
            <a:avLst/>
          </a:prstGeom>
          <a:noFill/>
          <a:ln cap="flat" cmpd="sng" w="19050">
            <a:solidFill>
              <a:srgbClr val="CC00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45" name="Google Shape;9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00" y="3223737"/>
            <a:ext cx="2865401" cy="2042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6" name="Google Shape;946;p73"/>
          <p:cNvGrpSpPr/>
          <p:nvPr/>
        </p:nvGrpSpPr>
        <p:grpSpPr>
          <a:xfrm>
            <a:off x="7797875" y="2612625"/>
            <a:ext cx="2259900" cy="1688819"/>
            <a:chOff x="8432625" y="1477294"/>
            <a:chExt cx="2259900" cy="1688819"/>
          </a:xfrm>
        </p:grpSpPr>
        <p:pic>
          <p:nvPicPr>
            <p:cNvPr id="947" name="Google Shape;947;p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7050" y="2056637"/>
              <a:ext cx="2110700" cy="11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8" name="Google Shape;948;p73"/>
            <p:cNvSpPr txBox="1"/>
            <p:nvPr/>
          </p:nvSpPr>
          <p:spPr>
            <a:xfrm>
              <a:off x="8432625" y="1477294"/>
              <a:ext cx="22599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rgbClr val="999999"/>
                  </a:solidFill>
                </a:rPr>
                <a:t>D) </a:t>
              </a:r>
              <a:r>
                <a:rPr b="1" lang="de-DE" sz="1600">
                  <a:solidFill>
                    <a:srgbClr val="999999"/>
                  </a:solidFill>
                </a:rPr>
                <a:t>Safe and secure</a:t>
              </a:r>
              <a:r>
                <a:rPr lang="de-DE" sz="1600">
                  <a:solidFill>
                    <a:srgbClr val="999999"/>
                  </a:solidFill>
                </a:rPr>
                <a:t> execution environment </a:t>
              </a:r>
              <a:endParaRPr sz="1600">
                <a:solidFill>
                  <a:srgbClr val="999999"/>
                </a:solidFill>
              </a:endParaRPr>
            </a:p>
          </p:txBody>
        </p:sp>
      </p:grpSp>
      <p:grpSp>
        <p:nvGrpSpPr>
          <p:cNvPr id="949" name="Google Shape;949;p73"/>
          <p:cNvGrpSpPr/>
          <p:nvPr/>
        </p:nvGrpSpPr>
        <p:grpSpPr>
          <a:xfrm>
            <a:off x="2181063" y="4636700"/>
            <a:ext cx="2593500" cy="1611429"/>
            <a:chOff x="1946738" y="3820750"/>
            <a:chExt cx="2593500" cy="1611429"/>
          </a:xfrm>
        </p:grpSpPr>
        <p:pic>
          <p:nvPicPr>
            <p:cNvPr id="950" name="Google Shape;950;p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89715" y="4396455"/>
              <a:ext cx="943410" cy="1032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1" name="Google Shape;951;p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84575" y="4393046"/>
              <a:ext cx="936574" cy="1039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2" name="Google Shape;952;p73"/>
            <p:cNvSpPr txBox="1"/>
            <p:nvPr/>
          </p:nvSpPr>
          <p:spPr>
            <a:xfrm>
              <a:off x="1946738" y="3820750"/>
              <a:ext cx="25935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>
                  <a:solidFill>
                    <a:srgbClr val="999999"/>
                  </a:solidFill>
                </a:rPr>
                <a:t>A) </a:t>
              </a:r>
              <a:r>
                <a:rPr b="1" lang="de-DE" sz="1600">
                  <a:solidFill>
                    <a:srgbClr val="999999"/>
                  </a:solidFill>
                </a:rPr>
                <a:t>Management</a:t>
              </a:r>
              <a:r>
                <a:rPr lang="de-DE" sz="1600">
                  <a:solidFill>
                    <a:srgbClr val="999999"/>
                  </a:solidFill>
                </a:rPr>
                <a:t> of multiple </a:t>
              </a:r>
              <a:r>
                <a:rPr b="1" lang="de-DE" sz="1600">
                  <a:solidFill>
                    <a:srgbClr val="999999"/>
                  </a:solidFill>
                </a:rPr>
                <a:t>SDs and TDs</a:t>
              </a:r>
              <a:r>
                <a:rPr lang="de-DE" sz="1600">
                  <a:solidFill>
                    <a:srgbClr val="999999"/>
                  </a:solidFill>
                </a:rPr>
                <a:t> via API</a:t>
              </a:r>
              <a:endParaRPr sz="1600">
                <a:solidFill>
                  <a:srgbClr val="999999"/>
                </a:solidFill>
              </a:endParaRPr>
            </a:p>
          </p:txBody>
        </p:sp>
      </p:grpSp>
      <p:cxnSp>
        <p:nvCxnSpPr>
          <p:cNvPr id="953" name="Google Shape;953;p73"/>
          <p:cNvCxnSpPr>
            <a:stCxn id="954" idx="4"/>
          </p:cNvCxnSpPr>
          <p:nvPr/>
        </p:nvCxnSpPr>
        <p:spPr>
          <a:xfrm flipH="1">
            <a:off x="4510925" y="3818888"/>
            <a:ext cx="710100" cy="1836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5" name="Google Shape;955;p73"/>
          <p:cNvCxnSpPr>
            <a:stCxn id="956" idx="7"/>
          </p:cNvCxnSpPr>
          <p:nvPr/>
        </p:nvCxnSpPr>
        <p:spPr>
          <a:xfrm flipH="1">
            <a:off x="4280304" y="4552409"/>
            <a:ext cx="2144700" cy="13173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7" name="Google Shape;957;p73"/>
          <p:cNvCxnSpPr/>
          <p:nvPr/>
        </p:nvCxnSpPr>
        <p:spPr>
          <a:xfrm flipH="1">
            <a:off x="4413300" y="4188113"/>
            <a:ext cx="1722600" cy="1584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8" name="Google Shape;958;p73"/>
          <p:cNvGrpSpPr/>
          <p:nvPr/>
        </p:nvGrpSpPr>
        <p:grpSpPr>
          <a:xfrm>
            <a:off x="6120427" y="4636700"/>
            <a:ext cx="4013698" cy="1603625"/>
            <a:chOff x="5809902" y="3820750"/>
            <a:chExt cx="4013698" cy="1603625"/>
          </a:xfrm>
        </p:grpSpPr>
        <p:grpSp>
          <p:nvGrpSpPr>
            <p:cNvPr id="959" name="Google Shape;959;p73"/>
            <p:cNvGrpSpPr/>
            <p:nvPr/>
          </p:nvGrpSpPr>
          <p:grpSpPr>
            <a:xfrm>
              <a:off x="6135702" y="3820750"/>
              <a:ext cx="3687898" cy="1603625"/>
              <a:chOff x="6135702" y="3820750"/>
              <a:chExt cx="3687898" cy="1603625"/>
            </a:xfrm>
          </p:grpSpPr>
          <p:grpSp>
            <p:nvGrpSpPr>
              <p:cNvPr id="960" name="Google Shape;960;p73"/>
              <p:cNvGrpSpPr/>
              <p:nvPr/>
            </p:nvGrpSpPr>
            <p:grpSpPr>
              <a:xfrm>
                <a:off x="6135702" y="3820750"/>
                <a:ext cx="3687898" cy="1572382"/>
                <a:chOff x="6135702" y="4293288"/>
                <a:chExt cx="3687898" cy="1572382"/>
              </a:xfrm>
            </p:grpSpPr>
            <p:pic>
              <p:nvPicPr>
                <p:cNvPr id="961" name="Google Shape;961;p7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7893275" y="4819105"/>
                  <a:ext cx="943200" cy="1046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962" name="Google Shape;962;p73"/>
                <p:cNvSpPr txBox="1"/>
                <p:nvPr/>
              </p:nvSpPr>
              <p:spPr>
                <a:xfrm>
                  <a:off x="7047275" y="4293288"/>
                  <a:ext cx="2635200" cy="37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de-DE" sz="1600"/>
                    <a:t>E) </a:t>
                  </a:r>
                  <a:r>
                    <a:rPr b="1" lang="de-DE" sz="1600"/>
                    <a:t>SRD</a:t>
                  </a:r>
                  <a:r>
                    <a:rPr lang="de-DE" sz="1600"/>
                    <a:t> for composing multi-layered architectures</a:t>
                  </a:r>
                  <a:endParaRPr sz="1600"/>
                </a:p>
              </p:txBody>
            </p:sp>
            <p:cxnSp>
              <p:nvCxnSpPr>
                <p:cNvPr id="963" name="Google Shape;963;p73"/>
                <p:cNvCxnSpPr>
                  <a:stCxn id="964" idx="3"/>
                </p:cNvCxnSpPr>
                <p:nvPr/>
              </p:nvCxnSpPr>
              <p:spPr>
                <a:xfrm>
                  <a:off x="6135702" y="5465488"/>
                  <a:ext cx="16620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965" name="Google Shape;965;p73"/>
                <p:cNvSpPr txBox="1"/>
                <p:nvPr/>
              </p:nvSpPr>
              <p:spPr>
                <a:xfrm>
                  <a:off x="6343125" y="5331438"/>
                  <a:ext cx="1222500" cy="22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0000" spcFirstLastPara="1" rIns="9000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de-DE" sz="1600">
                      <a:solidFill>
                        <a:srgbClr val="CC0066"/>
                      </a:solidFill>
                      <a:highlight>
                        <a:srgbClr val="FFFFFF"/>
                      </a:highlight>
                    </a:rPr>
                    <a:t> expose</a:t>
                  </a:r>
                  <a:r>
                    <a:rPr lang="de-DE" sz="1600">
                      <a:solidFill>
                        <a:srgbClr val="FFFFFF"/>
                      </a:solidFill>
                      <a:highlight>
                        <a:srgbClr val="FFFFFF"/>
                      </a:highlight>
                    </a:rPr>
                    <a:t>-</a:t>
                  </a:r>
                  <a:endParaRPr sz="1600">
                    <a:solidFill>
                      <a:srgbClr val="FFFFFF"/>
                    </a:solidFill>
                    <a:highlight>
                      <a:srgbClr val="FFFFFF"/>
                    </a:highlight>
                  </a:endParaRPr>
                </a:p>
              </p:txBody>
            </p:sp>
            <p:sp>
              <p:nvSpPr>
                <p:cNvPr id="966" name="Google Shape;966;p73"/>
                <p:cNvSpPr txBox="1"/>
                <p:nvPr/>
              </p:nvSpPr>
              <p:spPr>
                <a:xfrm>
                  <a:off x="8921500" y="5076238"/>
                  <a:ext cx="902100" cy="22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de-DE" sz="1600">
                      <a:solidFill>
                        <a:srgbClr val="CC0066"/>
                      </a:solidFill>
                    </a:rPr>
                    <a:t>consume</a:t>
                  </a:r>
                  <a:endParaRPr sz="1600">
                    <a:solidFill>
                      <a:srgbClr val="CC0066"/>
                    </a:solidFill>
                  </a:endParaRPr>
                </a:p>
              </p:txBody>
            </p:sp>
          </p:grpSp>
          <p:cxnSp>
            <p:nvCxnSpPr>
              <p:cNvPr id="967" name="Google Shape;967;p73"/>
              <p:cNvCxnSpPr/>
              <p:nvPr/>
            </p:nvCxnSpPr>
            <p:spPr>
              <a:xfrm>
                <a:off x="8889676" y="4945275"/>
                <a:ext cx="829800" cy="479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964" name="Google Shape;964;p73"/>
            <p:cNvPicPr preferRelativeResize="0"/>
            <p:nvPr/>
          </p:nvPicPr>
          <p:blipFill rotWithShape="1">
            <a:blip r:embed="rId8">
              <a:alphaModFix/>
            </a:blip>
            <a:srcRect b="17655" l="23461" r="27995" t="41513"/>
            <a:stretch/>
          </p:blipFill>
          <p:spPr>
            <a:xfrm>
              <a:off x="5809902" y="4826000"/>
              <a:ext cx="325800" cy="333900"/>
            </a:xfrm>
            <a:prstGeom prst="roundRect">
              <a:avLst>
                <a:gd fmla="val 27673" name="adj"/>
              </a:avLst>
            </a:prstGeom>
            <a:noFill/>
            <a:ln cap="flat" cmpd="sng" w="19050">
              <a:solidFill>
                <a:srgbClr val="CC006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968" name="Google Shape;968;p73"/>
          <p:cNvCxnSpPr/>
          <p:nvPr/>
        </p:nvCxnSpPr>
        <p:spPr>
          <a:xfrm flipH="1" rot="10800000">
            <a:off x="6405175" y="4383313"/>
            <a:ext cx="355200" cy="190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9" name="Google Shape;969;p73"/>
          <p:cNvCxnSpPr/>
          <p:nvPr/>
        </p:nvCxnSpPr>
        <p:spPr>
          <a:xfrm flipH="1" rot="10800000">
            <a:off x="6746200" y="4263463"/>
            <a:ext cx="115200" cy="12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0" name="Google Shape;970;p73"/>
          <p:cNvCxnSpPr/>
          <p:nvPr/>
        </p:nvCxnSpPr>
        <p:spPr>
          <a:xfrm rot="10800000">
            <a:off x="6327525" y="3996338"/>
            <a:ext cx="529200" cy="268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1" name="Google Shape;971;p73"/>
          <p:cNvCxnSpPr>
            <a:endCxn id="972" idx="5"/>
          </p:cNvCxnSpPr>
          <p:nvPr/>
        </p:nvCxnSpPr>
        <p:spPr>
          <a:xfrm flipH="1" rot="10800000">
            <a:off x="6861479" y="4249416"/>
            <a:ext cx="491400" cy="180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3" name="Google Shape;973;p73"/>
          <p:cNvCxnSpPr/>
          <p:nvPr/>
        </p:nvCxnSpPr>
        <p:spPr>
          <a:xfrm flipH="1">
            <a:off x="5894900" y="4566763"/>
            <a:ext cx="524400" cy="72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4" name="Google Shape;974;p73"/>
          <p:cNvCxnSpPr/>
          <p:nvPr/>
        </p:nvCxnSpPr>
        <p:spPr>
          <a:xfrm rot="10800000">
            <a:off x="5698350" y="4326888"/>
            <a:ext cx="210600" cy="30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5" name="Google Shape;975;p73"/>
          <p:cNvCxnSpPr/>
          <p:nvPr/>
        </p:nvCxnSpPr>
        <p:spPr>
          <a:xfrm rot="10800000">
            <a:off x="6136900" y="4185688"/>
            <a:ext cx="271800" cy="38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6" name="Google Shape;976;p73"/>
          <p:cNvCxnSpPr/>
          <p:nvPr/>
        </p:nvCxnSpPr>
        <p:spPr>
          <a:xfrm flipH="1">
            <a:off x="5700900" y="4185763"/>
            <a:ext cx="435000" cy="14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7" name="Google Shape;977;p73"/>
          <p:cNvCxnSpPr/>
          <p:nvPr/>
        </p:nvCxnSpPr>
        <p:spPr>
          <a:xfrm flipH="1">
            <a:off x="5698450" y="3994088"/>
            <a:ext cx="630300" cy="3327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8" name="Google Shape;978;p73"/>
          <p:cNvCxnSpPr/>
          <p:nvPr/>
        </p:nvCxnSpPr>
        <p:spPr>
          <a:xfrm>
            <a:off x="6327575" y="3990563"/>
            <a:ext cx="85800" cy="571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9" name="Google Shape;979;p73"/>
          <p:cNvCxnSpPr/>
          <p:nvPr/>
        </p:nvCxnSpPr>
        <p:spPr>
          <a:xfrm>
            <a:off x="6327575" y="3997613"/>
            <a:ext cx="1004100" cy="238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0" name="Google Shape;980;p73"/>
          <p:cNvCxnSpPr/>
          <p:nvPr/>
        </p:nvCxnSpPr>
        <p:spPr>
          <a:xfrm flipH="1" rot="10800000">
            <a:off x="6139425" y="4123313"/>
            <a:ext cx="405600" cy="64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1" name="Google Shape;981;p73"/>
          <p:cNvCxnSpPr/>
          <p:nvPr/>
        </p:nvCxnSpPr>
        <p:spPr>
          <a:xfrm rot="10800000">
            <a:off x="5219925" y="3800038"/>
            <a:ext cx="479700" cy="529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2" name="Google Shape;982;p73"/>
          <p:cNvCxnSpPr/>
          <p:nvPr/>
        </p:nvCxnSpPr>
        <p:spPr>
          <a:xfrm flipH="1">
            <a:off x="6325375" y="3664838"/>
            <a:ext cx="343200" cy="334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3" name="Google Shape;983;p73"/>
          <p:cNvCxnSpPr/>
          <p:nvPr/>
        </p:nvCxnSpPr>
        <p:spPr>
          <a:xfrm rot="10800000">
            <a:off x="6661375" y="3658788"/>
            <a:ext cx="197700" cy="6093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4" name="Google Shape;984;p73"/>
          <p:cNvCxnSpPr/>
          <p:nvPr/>
        </p:nvCxnSpPr>
        <p:spPr>
          <a:xfrm>
            <a:off x="5219925" y="3800038"/>
            <a:ext cx="1117200" cy="1974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73"/>
          <p:cNvSpPr/>
          <p:nvPr/>
        </p:nvSpPr>
        <p:spPr>
          <a:xfrm>
            <a:off x="5198675" y="3774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73"/>
          <p:cNvSpPr/>
          <p:nvPr/>
        </p:nvSpPr>
        <p:spPr>
          <a:xfrm>
            <a:off x="6304750" y="397361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73"/>
          <p:cNvSpPr/>
          <p:nvPr/>
        </p:nvSpPr>
        <p:spPr>
          <a:xfrm>
            <a:off x="5678700" y="4304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73"/>
          <p:cNvSpPr/>
          <p:nvPr/>
        </p:nvSpPr>
        <p:spPr>
          <a:xfrm>
            <a:off x="5887550" y="4612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73"/>
          <p:cNvSpPr/>
          <p:nvPr/>
        </p:nvSpPr>
        <p:spPr>
          <a:xfrm>
            <a:off x="6386850" y="45458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73"/>
          <p:cNvSpPr/>
          <p:nvPr/>
        </p:nvSpPr>
        <p:spPr>
          <a:xfrm>
            <a:off x="6737875" y="4355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73"/>
          <p:cNvSpPr/>
          <p:nvPr/>
        </p:nvSpPr>
        <p:spPr>
          <a:xfrm>
            <a:off x="6836600" y="4244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73"/>
          <p:cNvSpPr/>
          <p:nvPr/>
        </p:nvSpPr>
        <p:spPr>
          <a:xfrm>
            <a:off x="7314725" y="42112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73"/>
          <p:cNvSpPr/>
          <p:nvPr/>
        </p:nvSpPr>
        <p:spPr>
          <a:xfrm>
            <a:off x="6532750" y="40995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73"/>
          <p:cNvSpPr/>
          <p:nvPr/>
        </p:nvSpPr>
        <p:spPr>
          <a:xfrm>
            <a:off x="6641650" y="36407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73"/>
          <p:cNvSpPr/>
          <p:nvPr/>
        </p:nvSpPr>
        <p:spPr>
          <a:xfrm>
            <a:off x="6114375" y="4166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73"/>
          <p:cNvSpPr txBox="1"/>
          <p:nvPr/>
        </p:nvSpPr>
        <p:spPr>
          <a:xfrm>
            <a:off x="5328175" y="6056875"/>
            <a:ext cx="1910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666666"/>
                </a:solidFill>
                <a:highlight>
                  <a:srgbClr val="FFFFFF"/>
                </a:highlight>
              </a:rPr>
              <a:t>  System Runtime</a:t>
            </a:r>
            <a:endParaRPr sz="1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grpSp>
        <p:nvGrpSpPr>
          <p:cNvPr id="994" name="Google Shape;994;p73"/>
          <p:cNvGrpSpPr/>
          <p:nvPr/>
        </p:nvGrpSpPr>
        <p:grpSpPr>
          <a:xfrm>
            <a:off x="2057875" y="2536425"/>
            <a:ext cx="2593500" cy="1745801"/>
            <a:chOff x="1899750" y="1720475"/>
            <a:chExt cx="2593500" cy="1745801"/>
          </a:xfrm>
        </p:grpSpPr>
        <p:grpSp>
          <p:nvGrpSpPr>
            <p:cNvPr id="995" name="Google Shape;995;p73"/>
            <p:cNvGrpSpPr/>
            <p:nvPr/>
          </p:nvGrpSpPr>
          <p:grpSpPr>
            <a:xfrm>
              <a:off x="1899750" y="1720475"/>
              <a:ext cx="2593500" cy="1577459"/>
              <a:chOff x="2807175" y="2468769"/>
              <a:chExt cx="2593500" cy="1577459"/>
            </a:xfrm>
          </p:grpSpPr>
          <p:sp>
            <p:nvSpPr>
              <p:cNvPr id="996" name="Google Shape;996;p73"/>
              <p:cNvSpPr txBox="1"/>
              <p:nvPr/>
            </p:nvSpPr>
            <p:spPr>
              <a:xfrm>
                <a:off x="2807175" y="2468769"/>
                <a:ext cx="25935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600">
                    <a:solidFill>
                      <a:srgbClr val="999999"/>
                    </a:solidFill>
                  </a:rPr>
                  <a:t>B) Runtime monitoring via </a:t>
                </a:r>
                <a:r>
                  <a:rPr b="1" lang="de-DE" sz="1600">
                    <a:solidFill>
                      <a:srgbClr val="999999"/>
                    </a:solidFill>
                  </a:rPr>
                  <a:t>logs, metrics and traces</a:t>
                </a:r>
                <a:endParaRPr b="1" sz="1600">
                  <a:solidFill>
                    <a:srgbClr val="999999"/>
                  </a:solidFill>
                </a:endParaRPr>
              </a:p>
            </p:txBody>
          </p:sp>
          <p:grpSp>
            <p:nvGrpSpPr>
              <p:cNvPr id="997" name="Google Shape;997;p73"/>
              <p:cNvGrpSpPr/>
              <p:nvPr/>
            </p:nvGrpSpPr>
            <p:grpSpPr>
              <a:xfrm>
                <a:off x="3345939" y="3014516"/>
                <a:ext cx="1544465" cy="1031712"/>
                <a:chOff x="190489" y="1942066"/>
                <a:chExt cx="1544465" cy="1031712"/>
              </a:xfrm>
            </p:grpSpPr>
            <p:grpSp>
              <p:nvGrpSpPr>
                <p:cNvPr id="998" name="Google Shape;998;p73"/>
                <p:cNvGrpSpPr/>
                <p:nvPr/>
              </p:nvGrpSpPr>
              <p:grpSpPr>
                <a:xfrm>
                  <a:off x="190493" y="1942066"/>
                  <a:ext cx="1544100" cy="179791"/>
                  <a:chOff x="6236804" y="1774741"/>
                  <a:chExt cx="1750284" cy="262200"/>
                </a:xfrm>
              </p:grpSpPr>
              <p:sp>
                <p:nvSpPr>
                  <p:cNvPr id="999" name="Google Shape;999;p73"/>
                  <p:cNvSpPr/>
                  <p:nvPr/>
                </p:nvSpPr>
                <p:spPr>
                  <a:xfrm>
                    <a:off x="6236804" y="1782651"/>
                    <a:ext cx="1717881" cy="245355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0" name="Google Shape;1000;p73"/>
                  <p:cNvSpPr txBox="1"/>
                  <p:nvPr/>
                </p:nvSpPr>
                <p:spPr>
                  <a:xfrm>
                    <a:off x="6255300" y="1806225"/>
                    <a:ext cx="1613100" cy="222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[warn]</a:t>
                    </a:r>
                    <a:r>
                      <a:rPr lang="de-DE" sz="900"/>
                      <a:t> DeprecationWarning </a:t>
                    </a:r>
                    <a:endParaRPr sz="900"/>
                  </a:p>
                </p:txBody>
              </p:sp>
              <p:cxnSp>
                <p:nvCxnSpPr>
                  <p:cNvPr id="1001" name="Google Shape;1001;p73"/>
                  <p:cNvCxnSpPr/>
                  <p:nvPr/>
                </p:nvCxnSpPr>
                <p:spPr>
                  <a:xfrm>
                    <a:off x="7987088" y="1774741"/>
                    <a:ext cx="0" cy="2622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F1C23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02" name="Google Shape;1002;p73"/>
                <p:cNvGrpSpPr/>
                <p:nvPr/>
              </p:nvGrpSpPr>
              <p:grpSpPr>
                <a:xfrm>
                  <a:off x="190853" y="236811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1003" name="Google Shape;1003;p73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4" name="Google Shape;1004;p73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Started system 239... </a:t>
                    </a:r>
                    <a:endParaRPr sz="900"/>
                  </a:p>
                </p:txBody>
              </p:sp>
              <p:cxnSp>
                <p:nvCxnSpPr>
                  <p:cNvPr id="1005" name="Google Shape;1005;p73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06" name="Google Shape;1006;p73"/>
                <p:cNvGrpSpPr/>
                <p:nvPr/>
              </p:nvGrpSpPr>
              <p:grpSpPr>
                <a:xfrm>
                  <a:off x="190852" y="279407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1007" name="Google Shape;1007;p73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08" name="Google Shape;1008;p73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NetworkError</a:t>
                    </a:r>
                    <a:endParaRPr sz="900"/>
                  </a:p>
                </p:txBody>
              </p:sp>
              <p:cxnSp>
                <p:nvCxnSpPr>
                  <p:cNvPr id="1009" name="Google Shape;1009;p73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10" name="Google Shape;1010;p73"/>
                <p:cNvGrpSpPr/>
                <p:nvPr/>
              </p:nvGrpSpPr>
              <p:grpSpPr>
                <a:xfrm>
                  <a:off x="190490" y="258109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1011" name="Google Shape;1011;p73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2" name="Google Shape;1012;p73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Created SRD for sy... </a:t>
                    </a:r>
                    <a:endParaRPr sz="900"/>
                  </a:p>
                </p:txBody>
              </p:sp>
              <p:cxnSp>
                <p:nvCxnSpPr>
                  <p:cNvPr id="1013" name="Google Shape;1013;p73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14" name="Google Shape;1014;p73"/>
                <p:cNvGrpSpPr/>
                <p:nvPr/>
              </p:nvGrpSpPr>
              <p:grpSpPr>
                <a:xfrm>
                  <a:off x="190489" y="2155132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1015" name="Google Shape;1015;p73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16" name="Google Shape;1016;p73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ReferenceError</a:t>
                    </a:r>
                    <a:endParaRPr sz="900"/>
                  </a:p>
                </p:txBody>
              </p:sp>
              <p:cxnSp>
                <p:nvCxnSpPr>
                  <p:cNvPr id="1017" name="Google Shape;1017;p73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  <p:pic>
          <p:nvPicPr>
            <p:cNvPr descr="Passage of Time free vector icons designed by Freepik | Time icon, Free  icons, Icon" id="1018" name="Google Shape;1018;p7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17525" y="2974876"/>
              <a:ext cx="491400" cy="49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9" name="Google Shape;1019;p73"/>
          <p:cNvSpPr txBox="1"/>
          <p:nvPr/>
        </p:nvSpPr>
        <p:spPr>
          <a:xfrm>
            <a:off x="4850733" y="1254900"/>
            <a:ext cx="2865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999999"/>
                </a:solidFill>
              </a:rPr>
              <a:t>C) Mashup </a:t>
            </a:r>
            <a:r>
              <a:rPr b="1" lang="de-DE" sz="1600">
                <a:solidFill>
                  <a:srgbClr val="999999"/>
                </a:solidFill>
              </a:rPr>
              <a:t>monitoring and control </a:t>
            </a:r>
            <a:r>
              <a:rPr lang="de-DE" sz="1600">
                <a:solidFill>
                  <a:srgbClr val="999999"/>
                </a:solidFill>
              </a:rPr>
              <a:t>via auto-generated GUI</a:t>
            </a:r>
            <a:endParaRPr sz="1600">
              <a:solidFill>
                <a:srgbClr val="999999"/>
              </a:solidFill>
            </a:endParaRPr>
          </a:p>
        </p:txBody>
      </p:sp>
      <p:grpSp>
        <p:nvGrpSpPr>
          <p:cNvPr id="1020" name="Google Shape;1020;p73"/>
          <p:cNvGrpSpPr/>
          <p:nvPr/>
        </p:nvGrpSpPr>
        <p:grpSpPr>
          <a:xfrm>
            <a:off x="4835677" y="1832140"/>
            <a:ext cx="2895386" cy="1124336"/>
            <a:chOff x="5162292" y="1142100"/>
            <a:chExt cx="1933092" cy="750759"/>
          </a:xfrm>
        </p:grpSpPr>
        <p:grpSp>
          <p:nvGrpSpPr>
            <p:cNvPr id="1021" name="Google Shape;1021;p73"/>
            <p:cNvGrpSpPr/>
            <p:nvPr/>
          </p:nvGrpSpPr>
          <p:grpSpPr>
            <a:xfrm>
              <a:off x="5744050" y="1142100"/>
              <a:ext cx="707474" cy="731885"/>
              <a:chOff x="5754538" y="1142100"/>
              <a:chExt cx="707474" cy="731885"/>
            </a:xfrm>
          </p:grpSpPr>
          <p:pic>
            <p:nvPicPr>
              <p:cNvPr descr="A Guide to Node.js Logging - Twilio" id="1022" name="Google Shape;1022;p73"/>
              <p:cNvPicPr preferRelativeResize="0"/>
              <p:nvPr/>
            </p:nvPicPr>
            <p:blipFill rotWithShape="1">
              <a:blip r:embed="rId10">
                <a:alphaModFix/>
              </a:blip>
              <a:srcRect b="38593" l="4078" r="29281" t="0"/>
              <a:stretch/>
            </p:blipFill>
            <p:spPr>
              <a:xfrm>
                <a:off x="5754538" y="1501334"/>
                <a:ext cx="683095" cy="372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3" name="Google Shape;1023;p73"/>
              <p:cNvPicPr preferRelativeResize="0"/>
              <p:nvPr/>
            </p:nvPicPr>
            <p:blipFill rotWithShape="1">
              <a:blip r:embed="rId11">
                <a:alphaModFix/>
              </a:blip>
              <a:srcRect b="10698" l="2981" r="2981" t="10698"/>
              <a:stretch/>
            </p:blipFill>
            <p:spPr>
              <a:xfrm>
                <a:off x="5756937" y="1142100"/>
                <a:ext cx="705075" cy="38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4" name="Google Shape;1024;p73"/>
            <p:cNvGrpSpPr/>
            <p:nvPr/>
          </p:nvGrpSpPr>
          <p:grpSpPr>
            <a:xfrm>
              <a:off x="6465085" y="1148075"/>
              <a:ext cx="630300" cy="744784"/>
              <a:chOff x="6465085" y="1148075"/>
              <a:chExt cx="630300" cy="744784"/>
            </a:xfrm>
          </p:grpSpPr>
          <p:pic>
            <p:nvPicPr>
              <p:cNvPr id="1025" name="Google Shape;1025;p73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591999" y="1148075"/>
                <a:ext cx="376462" cy="372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6" name="Google Shape;1026;p73"/>
              <p:cNvPicPr preferRelativeResize="0"/>
              <p:nvPr/>
            </p:nvPicPr>
            <p:blipFill rotWithShape="1">
              <a:blip r:embed="rId13">
                <a:alphaModFix/>
              </a:blip>
              <a:srcRect b="7467" l="8117" r="8109" t="7476"/>
              <a:stretch/>
            </p:blipFill>
            <p:spPr>
              <a:xfrm>
                <a:off x="6465085" y="1482459"/>
                <a:ext cx="630300" cy="41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027" name="Google Shape;1027;p73"/>
            <p:cNvGrpSpPr/>
            <p:nvPr/>
          </p:nvGrpSpPr>
          <p:grpSpPr>
            <a:xfrm>
              <a:off x="5162292" y="1192568"/>
              <a:ext cx="508925" cy="665722"/>
              <a:chOff x="5162292" y="1192568"/>
              <a:chExt cx="508925" cy="665722"/>
            </a:xfrm>
          </p:grpSpPr>
          <p:pic>
            <p:nvPicPr>
              <p:cNvPr id="1028" name="Google Shape;1028;p73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5162304" y="1517029"/>
                <a:ext cx="508900" cy="3412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29" name="Google Shape;1029;p73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5162292" y="1192568"/>
                <a:ext cx="508925" cy="2836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030" name="Google Shape;1030;p73"/>
          <p:cNvSpPr txBox="1"/>
          <p:nvPr/>
        </p:nvSpPr>
        <p:spPr>
          <a:xfrm>
            <a:off x="3073650" y="673225"/>
            <a:ext cx="6044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Farm Simulation Use Case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1" name="Google Shape;1031;p73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Evaluation</a:t>
            </a:r>
            <a:br>
              <a:rPr lang="de-DE" sz="1600"/>
            </a:br>
            <a:r>
              <a:rPr lang="de-DE"/>
              <a:t>Results</a:t>
            </a:r>
            <a:endParaRPr sz="1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74"/>
          <p:cNvSpPr/>
          <p:nvPr/>
        </p:nvSpPr>
        <p:spPr>
          <a:xfrm rot="10800000">
            <a:off x="5121625" y="4433250"/>
            <a:ext cx="2323500" cy="1208700"/>
          </a:xfrm>
          <a:prstGeom prst="trapezoid">
            <a:avLst>
              <a:gd fmla="val 85226" name="adj"/>
            </a:avLst>
          </a:prstGeom>
          <a:solidFill>
            <a:srgbClr val="CC0066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7" name="Google Shape;1037;p74"/>
          <p:cNvCxnSpPr/>
          <p:nvPr/>
        </p:nvCxnSpPr>
        <p:spPr>
          <a:xfrm>
            <a:off x="9212275" y="5759550"/>
            <a:ext cx="853800" cy="0"/>
          </a:xfrm>
          <a:prstGeom prst="straightConnector1">
            <a:avLst/>
          </a:prstGeom>
          <a:noFill/>
          <a:ln cap="flat" cmpd="sng" w="19050">
            <a:solidFill>
              <a:srgbClr val="CC00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38" name="Google Shape;103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00" y="3223737"/>
            <a:ext cx="2865401" cy="2042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9" name="Google Shape;1039;p74"/>
          <p:cNvGrpSpPr/>
          <p:nvPr/>
        </p:nvGrpSpPr>
        <p:grpSpPr>
          <a:xfrm>
            <a:off x="7797875" y="2612625"/>
            <a:ext cx="2259900" cy="1688819"/>
            <a:chOff x="8432625" y="1477294"/>
            <a:chExt cx="2259900" cy="1688819"/>
          </a:xfrm>
        </p:grpSpPr>
        <p:pic>
          <p:nvPicPr>
            <p:cNvPr id="1040" name="Google Shape;1040;p7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7050" y="2056637"/>
              <a:ext cx="2110700" cy="1109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1" name="Google Shape;1041;p74"/>
            <p:cNvSpPr txBox="1"/>
            <p:nvPr/>
          </p:nvSpPr>
          <p:spPr>
            <a:xfrm>
              <a:off x="8432625" y="1477294"/>
              <a:ext cx="22599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/>
                <a:t>D) </a:t>
              </a:r>
              <a:r>
                <a:rPr b="1" lang="de-DE" sz="1600"/>
                <a:t>Safe and secure</a:t>
              </a:r>
              <a:r>
                <a:rPr lang="de-DE" sz="1600"/>
                <a:t> execution environment </a:t>
              </a:r>
              <a:endParaRPr sz="1600"/>
            </a:p>
          </p:txBody>
        </p:sp>
      </p:grpSp>
      <p:grpSp>
        <p:nvGrpSpPr>
          <p:cNvPr id="1042" name="Google Shape;1042;p74"/>
          <p:cNvGrpSpPr/>
          <p:nvPr/>
        </p:nvGrpSpPr>
        <p:grpSpPr>
          <a:xfrm>
            <a:off x="2181063" y="4636700"/>
            <a:ext cx="2593500" cy="1611429"/>
            <a:chOff x="1946738" y="3820750"/>
            <a:chExt cx="2593500" cy="1611429"/>
          </a:xfrm>
        </p:grpSpPr>
        <p:pic>
          <p:nvPicPr>
            <p:cNvPr id="1043" name="Google Shape;1043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89715" y="4396455"/>
              <a:ext cx="943410" cy="10322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" name="Google Shape;1044;p7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84575" y="4393046"/>
              <a:ext cx="936574" cy="10391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5" name="Google Shape;1045;p74"/>
            <p:cNvSpPr txBox="1"/>
            <p:nvPr/>
          </p:nvSpPr>
          <p:spPr>
            <a:xfrm>
              <a:off x="1946738" y="3820750"/>
              <a:ext cx="2593500" cy="3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600"/>
                <a:t>A) </a:t>
              </a:r>
              <a:r>
                <a:rPr b="1" lang="de-DE" sz="1600"/>
                <a:t>Management</a:t>
              </a:r>
              <a:r>
                <a:rPr lang="de-DE" sz="1600"/>
                <a:t> of multiple </a:t>
              </a:r>
              <a:r>
                <a:rPr b="1" lang="de-DE" sz="1600"/>
                <a:t>SDs and TDs</a:t>
              </a:r>
              <a:r>
                <a:rPr lang="de-DE" sz="1600"/>
                <a:t> via API</a:t>
              </a:r>
              <a:endParaRPr sz="1600"/>
            </a:p>
          </p:txBody>
        </p:sp>
      </p:grpSp>
      <p:cxnSp>
        <p:nvCxnSpPr>
          <p:cNvPr id="1046" name="Google Shape;1046;p74"/>
          <p:cNvCxnSpPr>
            <a:stCxn id="1047" idx="4"/>
          </p:cNvCxnSpPr>
          <p:nvPr/>
        </p:nvCxnSpPr>
        <p:spPr>
          <a:xfrm flipH="1">
            <a:off x="4510925" y="3818888"/>
            <a:ext cx="710100" cy="1836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74"/>
          <p:cNvCxnSpPr>
            <a:stCxn id="1049" idx="7"/>
          </p:cNvCxnSpPr>
          <p:nvPr/>
        </p:nvCxnSpPr>
        <p:spPr>
          <a:xfrm flipH="1">
            <a:off x="4280304" y="4552409"/>
            <a:ext cx="2144700" cy="13173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74"/>
          <p:cNvCxnSpPr/>
          <p:nvPr/>
        </p:nvCxnSpPr>
        <p:spPr>
          <a:xfrm flipH="1">
            <a:off x="4413300" y="4188113"/>
            <a:ext cx="1722600" cy="1584000"/>
          </a:xfrm>
          <a:prstGeom prst="straightConnector1">
            <a:avLst/>
          </a:prstGeom>
          <a:noFill/>
          <a:ln cap="flat" cmpd="sng" w="19050">
            <a:solidFill>
              <a:srgbClr val="F29200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51" name="Google Shape;1051;p74"/>
          <p:cNvGrpSpPr/>
          <p:nvPr/>
        </p:nvGrpSpPr>
        <p:grpSpPr>
          <a:xfrm>
            <a:off x="6120427" y="4636700"/>
            <a:ext cx="4013698" cy="1603625"/>
            <a:chOff x="5809902" y="3820750"/>
            <a:chExt cx="4013698" cy="1603625"/>
          </a:xfrm>
        </p:grpSpPr>
        <p:grpSp>
          <p:nvGrpSpPr>
            <p:cNvPr id="1052" name="Google Shape;1052;p74"/>
            <p:cNvGrpSpPr/>
            <p:nvPr/>
          </p:nvGrpSpPr>
          <p:grpSpPr>
            <a:xfrm>
              <a:off x="6135702" y="3820750"/>
              <a:ext cx="3687898" cy="1603625"/>
              <a:chOff x="6135702" y="3820750"/>
              <a:chExt cx="3687898" cy="1603625"/>
            </a:xfrm>
          </p:grpSpPr>
          <p:grpSp>
            <p:nvGrpSpPr>
              <p:cNvPr id="1053" name="Google Shape;1053;p74"/>
              <p:cNvGrpSpPr/>
              <p:nvPr/>
            </p:nvGrpSpPr>
            <p:grpSpPr>
              <a:xfrm>
                <a:off x="6135702" y="3820750"/>
                <a:ext cx="3687898" cy="1572382"/>
                <a:chOff x="6135702" y="4293288"/>
                <a:chExt cx="3687898" cy="1572382"/>
              </a:xfrm>
            </p:grpSpPr>
            <p:pic>
              <p:nvPicPr>
                <p:cNvPr id="1054" name="Google Shape;1054;p74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7893275" y="4819105"/>
                  <a:ext cx="943200" cy="104656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055" name="Google Shape;1055;p74"/>
                <p:cNvSpPr txBox="1"/>
                <p:nvPr/>
              </p:nvSpPr>
              <p:spPr>
                <a:xfrm>
                  <a:off x="7047275" y="4293288"/>
                  <a:ext cx="2635200" cy="37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de-DE" sz="1600"/>
                    <a:t>E) </a:t>
                  </a:r>
                  <a:r>
                    <a:rPr b="1" lang="de-DE" sz="1600"/>
                    <a:t>SRD</a:t>
                  </a:r>
                  <a:r>
                    <a:rPr lang="de-DE" sz="1600"/>
                    <a:t> for composing multi-layered architectures</a:t>
                  </a:r>
                  <a:endParaRPr sz="1600"/>
                </a:p>
              </p:txBody>
            </p:sp>
            <p:cxnSp>
              <p:nvCxnSpPr>
                <p:cNvPr id="1056" name="Google Shape;1056;p74"/>
                <p:cNvCxnSpPr>
                  <a:stCxn id="1057" idx="3"/>
                </p:cNvCxnSpPr>
                <p:nvPr/>
              </p:nvCxnSpPr>
              <p:spPr>
                <a:xfrm>
                  <a:off x="6135702" y="5465488"/>
                  <a:ext cx="1662000" cy="0"/>
                </a:xfrm>
                <a:prstGeom prst="straightConnector1">
                  <a:avLst/>
                </a:prstGeom>
                <a:noFill/>
                <a:ln cap="flat" cmpd="sng" w="19050">
                  <a:solidFill>
                    <a:srgbClr val="CC0066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058" name="Google Shape;1058;p74"/>
                <p:cNvSpPr txBox="1"/>
                <p:nvPr/>
              </p:nvSpPr>
              <p:spPr>
                <a:xfrm>
                  <a:off x="6343125" y="5331438"/>
                  <a:ext cx="1222500" cy="22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90000" spcFirstLastPara="1" rIns="9000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de-DE" sz="1600">
                      <a:solidFill>
                        <a:srgbClr val="CC0066"/>
                      </a:solidFill>
                      <a:highlight>
                        <a:srgbClr val="FFFFFF"/>
                      </a:highlight>
                    </a:rPr>
                    <a:t> expose</a:t>
                  </a:r>
                  <a:r>
                    <a:rPr lang="de-DE" sz="1600">
                      <a:solidFill>
                        <a:srgbClr val="FFFFFF"/>
                      </a:solidFill>
                      <a:highlight>
                        <a:srgbClr val="FFFFFF"/>
                      </a:highlight>
                    </a:rPr>
                    <a:t>-</a:t>
                  </a:r>
                  <a:endParaRPr sz="1600">
                    <a:solidFill>
                      <a:srgbClr val="FFFFFF"/>
                    </a:solidFill>
                    <a:highlight>
                      <a:srgbClr val="FFFFFF"/>
                    </a:highlight>
                  </a:endParaRPr>
                </a:p>
              </p:txBody>
            </p:sp>
            <p:sp>
              <p:nvSpPr>
                <p:cNvPr id="1059" name="Google Shape;1059;p74"/>
                <p:cNvSpPr txBox="1"/>
                <p:nvPr/>
              </p:nvSpPr>
              <p:spPr>
                <a:xfrm>
                  <a:off x="8921500" y="5076238"/>
                  <a:ext cx="902100" cy="222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0" lIns="0" spcFirstLastPara="1" rIns="0" wrap="square" tIns="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de-DE" sz="1600">
                      <a:solidFill>
                        <a:srgbClr val="CC0066"/>
                      </a:solidFill>
                    </a:rPr>
                    <a:t>consume</a:t>
                  </a:r>
                  <a:endParaRPr sz="1600">
                    <a:solidFill>
                      <a:srgbClr val="CC0066"/>
                    </a:solidFill>
                  </a:endParaRPr>
                </a:p>
              </p:txBody>
            </p:sp>
          </p:grpSp>
          <p:cxnSp>
            <p:nvCxnSpPr>
              <p:cNvPr id="1060" name="Google Shape;1060;p74"/>
              <p:cNvCxnSpPr/>
              <p:nvPr/>
            </p:nvCxnSpPr>
            <p:spPr>
              <a:xfrm>
                <a:off x="8889676" y="4945275"/>
                <a:ext cx="829800" cy="4791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CC0066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</p:grpSp>
        <p:pic>
          <p:nvPicPr>
            <p:cNvPr id="1057" name="Google Shape;1057;p74"/>
            <p:cNvPicPr preferRelativeResize="0"/>
            <p:nvPr/>
          </p:nvPicPr>
          <p:blipFill rotWithShape="1">
            <a:blip r:embed="rId8">
              <a:alphaModFix/>
            </a:blip>
            <a:srcRect b="17655" l="23461" r="27995" t="41513"/>
            <a:stretch/>
          </p:blipFill>
          <p:spPr>
            <a:xfrm>
              <a:off x="5809902" y="4826000"/>
              <a:ext cx="325800" cy="333900"/>
            </a:xfrm>
            <a:prstGeom prst="roundRect">
              <a:avLst>
                <a:gd fmla="val 27673" name="adj"/>
              </a:avLst>
            </a:prstGeom>
            <a:noFill/>
            <a:ln cap="flat" cmpd="sng" w="19050">
              <a:solidFill>
                <a:srgbClr val="CC0066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cxnSp>
        <p:nvCxnSpPr>
          <p:cNvPr id="1061" name="Google Shape;1061;p74"/>
          <p:cNvCxnSpPr/>
          <p:nvPr/>
        </p:nvCxnSpPr>
        <p:spPr>
          <a:xfrm flipH="1" rot="10800000">
            <a:off x="6405175" y="4383313"/>
            <a:ext cx="355200" cy="190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2" name="Google Shape;1062;p74"/>
          <p:cNvCxnSpPr/>
          <p:nvPr/>
        </p:nvCxnSpPr>
        <p:spPr>
          <a:xfrm flipH="1" rot="10800000">
            <a:off x="6746200" y="4263463"/>
            <a:ext cx="115200" cy="12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3" name="Google Shape;1063;p74"/>
          <p:cNvCxnSpPr/>
          <p:nvPr/>
        </p:nvCxnSpPr>
        <p:spPr>
          <a:xfrm rot="10800000">
            <a:off x="6327525" y="3996338"/>
            <a:ext cx="529200" cy="268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4" name="Google Shape;1064;p74"/>
          <p:cNvCxnSpPr>
            <a:endCxn id="1065" idx="5"/>
          </p:cNvCxnSpPr>
          <p:nvPr/>
        </p:nvCxnSpPr>
        <p:spPr>
          <a:xfrm flipH="1" rot="10800000">
            <a:off x="6861479" y="4249416"/>
            <a:ext cx="491400" cy="180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74"/>
          <p:cNvCxnSpPr/>
          <p:nvPr/>
        </p:nvCxnSpPr>
        <p:spPr>
          <a:xfrm flipH="1">
            <a:off x="5894900" y="4566763"/>
            <a:ext cx="524400" cy="72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74"/>
          <p:cNvCxnSpPr/>
          <p:nvPr/>
        </p:nvCxnSpPr>
        <p:spPr>
          <a:xfrm rot="10800000">
            <a:off x="5698350" y="4326888"/>
            <a:ext cx="210600" cy="3069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74"/>
          <p:cNvCxnSpPr/>
          <p:nvPr/>
        </p:nvCxnSpPr>
        <p:spPr>
          <a:xfrm rot="10800000">
            <a:off x="6136900" y="4185688"/>
            <a:ext cx="271800" cy="38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74"/>
          <p:cNvCxnSpPr/>
          <p:nvPr/>
        </p:nvCxnSpPr>
        <p:spPr>
          <a:xfrm flipH="1">
            <a:off x="5700900" y="4185763"/>
            <a:ext cx="435000" cy="1446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74"/>
          <p:cNvCxnSpPr/>
          <p:nvPr/>
        </p:nvCxnSpPr>
        <p:spPr>
          <a:xfrm flipH="1">
            <a:off x="5698450" y="3994088"/>
            <a:ext cx="630300" cy="3327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74"/>
          <p:cNvCxnSpPr/>
          <p:nvPr/>
        </p:nvCxnSpPr>
        <p:spPr>
          <a:xfrm>
            <a:off x="6327575" y="3990563"/>
            <a:ext cx="85800" cy="5715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2" name="Google Shape;1072;p74"/>
          <p:cNvCxnSpPr/>
          <p:nvPr/>
        </p:nvCxnSpPr>
        <p:spPr>
          <a:xfrm>
            <a:off x="6327575" y="3997613"/>
            <a:ext cx="1004100" cy="238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3" name="Google Shape;1073;p74"/>
          <p:cNvCxnSpPr/>
          <p:nvPr/>
        </p:nvCxnSpPr>
        <p:spPr>
          <a:xfrm flipH="1" rot="10800000">
            <a:off x="6139425" y="4123313"/>
            <a:ext cx="405600" cy="648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4" name="Google Shape;1074;p74"/>
          <p:cNvCxnSpPr/>
          <p:nvPr/>
        </p:nvCxnSpPr>
        <p:spPr>
          <a:xfrm rot="10800000">
            <a:off x="5219925" y="3800038"/>
            <a:ext cx="479700" cy="529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5" name="Google Shape;1075;p74"/>
          <p:cNvCxnSpPr/>
          <p:nvPr/>
        </p:nvCxnSpPr>
        <p:spPr>
          <a:xfrm flipH="1">
            <a:off x="6325375" y="3664838"/>
            <a:ext cx="343200" cy="3342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74"/>
          <p:cNvCxnSpPr/>
          <p:nvPr/>
        </p:nvCxnSpPr>
        <p:spPr>
          <a:xfrm rot="10800000">
            <a:off x="6661375" y="3658788"/>
            <a:ext cx="197700" cy="6093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74"/>
          <p:cNvCxnSpPr/>
          <p:nvPr/>
        </p:nvCxnSpPr>
        <p:spPr>
          <a:xfrm>
            <a:off x="5219925" y="3800038"/>
            <a:ext cx="1117200" cy="197400"/>
          </a:xfrm>
          <a:prstGeom prst="straightConnector1">
            <a:avLst/>
          </a:prstGeom>
          <a:noFill/>
          <a:ln cap="flat" cmpd="sng" w="19050">
            <a:solidFill>
              <a:srgbClr val="10D8B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74"/>
          <p:cNvSpPr/>
          <p:nvPr/>
        </p:nvSpPr>
        <p:spPr>
          <a:xfrm>
            <a:off x="5198675" y="3774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74"/>
          <p:cNvSpPr/>
          <p:nvPr/>
        </p:nvSpPr>
        <p:spPr>
          <a:xfrm>
            <a:off x="6304750" y="397361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74"/>
          <p:cNvSpPr/>
          <p:nvPr/>
        </p:nvSpPr>
        <p:spPr>
          <a:xfrm>
            <a:off x="5678700" y="4304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74"/>
          <p:cNvSpPr/>
          <p:nvPr/>
        </p:nvSpPr>
        <p:spPr>
          <a:xfrm>
            <a:off x="5887550" y="461218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4"/>
          <p:cNvSpPr/>
          <p:nvPr/>
        </p:nvSpPr>
        <p:spPr>
          <a:xfrm>
            <a:off x="6386850" y="45458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74"/>
          <p:cNvSpPr/>
          <p:nvPr/>
        </p:nvSpPr>
        <p:spPr>
          <a:xfrm>
            <a:off x="6737875" y="4355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74"/>
          <p:cNvSpPr/>
          <p:nvPr/>
        </p:nvSpPr>
        <p:spPr>
          <a:xfrm>
            <a:off x="6836600" y="42446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74"/>
          <p:cNvSpPr/>
          <p:nvPr/>
        </p:nvSpPr>
        <p:spPr>
          <a:xfrm>
            <a:off x="7314725" y="42112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74"/>
          <p:cNvSpPr/>
          <p:nvPr/>
        </p:nvSpPr>
        <p:spPr>
          <a:xfrm>
            <a:off x="6532750" y="40995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74"/>
          <p:cNvSpPr/>
          <p:nvPr/>
        </p:nvSpPr>
        <p:spPr>
          <a:xfrm>
            <a:off x="6641650" y="3640738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74"/>
          <p:cNvSpPr/>
          <p:nvPr/>
        </p:nvSpPr>
        <p:spPr>
          <a:xfrm>
            <a:off x="6114375" y="4166563"/>
            <a:ext cx="44700" cy="44700"/>
          </a:xfrm>
          <a:prstGeom prst="ellipse">
            <a:avLst/>
          </a:prstGeom>
          <a:solidFill>
            <a:srgbClr val="F29200"/>
          </a:solidFill>
          <a:ln cap="flat" cmpd="sng" w="9525">
            <a:solidFill>
              <a:srgbClr val="F292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74"/>
          <p:cNvSpPr txBox="1"/>
          <p:nvPr/>
        </p:nvSpPr>
        <p:spPr>
          <a:xfrm>
            <a:off x="5328175" y="6056875"/>
            <a:ext cx="1910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>
                <a:solidFill>
                  <a:srgbClr val="666666"/>
                </a:solidFill>
                <a:highlight>
                  <a:srgbClr val="FFFFFF"/>
                </a:highlight>
              </a:rPr>
              <a:t>  System Runtime</a:t>
            </a:r>
            <a:endParaRPr sz="1600">
              <a:solidFill>
                <a:srgbClr val="666666"/>
              </a:solidFill>
              <a:highlight>
                <a:srgbClr val="FFFFFF"/>
              </a:highlight>
            </a:endParaRPr>
          </a:p>
        </p:txBody>
      </p:sp>
      <p:grpSp>
        <p:nvGrpSpPr>
          <p:cNvPr id="1087" name="Google Shape;1087;p74"/>
          <p:cNvGrpSpPr/>
          <p:nvPr/>
        </p:nvGrpSpPr>
        <p:grpSpPr>
          <a:xfrm>
            <a:off x="2057875" y="2536425"/>
            <a:ext cx="2593500" cy="1745801"/>
            <a:chOff x="1899750" y="1720475"/>
            <a:chExt cx="2593500" cy="1745801"/>
          </a:xfrm>
        </p:grpSpPr>
        <p:grpSp>
          <p:nvGrpSpPr>
            <p:cNvPr id="1088" name="Google Shape;1088;p74"/>
            <p:cNvGrpSpPr/>
            <p:nvPr/>
          </p:nvGrpSpPr>
          <p:grpSpPr>
            <a:xfrm>
              <a:off x="1899750" y="1720475"/>
              <a:ext cx="2593500" cy="1577459"/>
              <a:chOff x="2807175" y="2468769"/>
              <a:chExt cx="2593500" cy="1577459"/>
            </a:xfrm>
          </p:grpSpPr>
          <p:sp>
            <p:nvSpPr>
              <p:cNvPr id="1089" name="Google Shape;1089;p74"/>
              <p:cNvSpPr txBox="1"/>
              <p:nvPr/>
            </p:nvSpPr>
            <p:spPr>
              <a:xfrm>
                <a:off x="2807175" y="2468769"/>
                <a:ext cx="2593500" cy="378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-DE" sz="1600"/>
                  <a:t>B) Runtime monitoring via </a:t>
                </a:r>
                <a:r>
                  <a:rPr b="1" lang="de-DE" sz="1600"/>
                  <a:t>logs, metrics and traces</a:t>
                </a:r>
                <a:endParaRPr b="1" sz="1600"/>
              </a:p>
            </p:txBody>
          </p:sp>
          <p:grpSp>
            <p:nvGrpSpPr>
              <p:cNvPr id="1090" name="Google Shape;1090;p74"/>
              <p:cNvGrpSpPr/>
              <p:nvPr/>
            </p:nvGrpSpPr>
            <p:grpSpPr>
              <a:xfrm>
                <a:off x="3345939" y="3014516"/>
                <a:ext cx="1544465" cy="1031712"/>
                <a:chOff x="190489" y="1942066"/>
                <a:chExt cx="1544465" cy="1031712"/>
              </a:xfrm>
            </p:grpSpPr>
            <p:grpSp>
              <p:nvGrpSpPr>
                <p:cNvPr id="1091" name="Google Shape;1091;p74"/>
                <p:cNvGrpSpPr/>
                <p:nvPr/>
              </p:nvGrpSpPr>
              <p:grpSpPr>
                <a:xfrm>
                  <a:off x="190493" y="1942066"/>
                  <a:ext cx="1544100" cy="179791"/>
                  <a:chOff x="6236804" y="1774741"/>
                  <a:chExt cx="1750284" cy="262200"/>
                </a:xfrm>
              </p:grpSpPr>
              <p:sp>
                <p:nvSpPr>
                  <p:cNvPr id="1092" name="Google Shape;1092;p74"/>
                  <p:cNvSpPr/>
                  <p:nvPr/>
                </p:nvSpPr>
                <p:spPr>
                  <a:xfrm>
                    <a:off x="6236804" y="1782651"/>
                    <a:ext cx="1717881" cy="245355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3" name="Google Shape;1093;p74"/>
                  <p:cNvSpPr txBox="1"/>
                  <p:nvPr/>
                </p:nvSpPr>
                <p:spPr>
                  <a:xfrm>
                    <a:off x="6255300" y="1806225"/>
                    <a:ext cx="1613100" cy="2223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[warn]</a:t>
                    </a:r>
                    <a:r>
                      <a:rPr lang="de-DE" sz="900"/>
                      <a:t> DeprecationWarning </a:t>
                    </a:r>
                    <a:endParaRPr sz="900"/>
                  </a:p>
                </p:txBody>
              </p:sp>
              <p:cxnSp>
                <p:nvCxnSpPr>
                  <p:cNvPr id="1094" name="Google Shape;1094;p74"/>
                  <p:cNvCxnSpPr/>
                  <p:nvPr/>
                </p:nvCxnSpPr>
                <p:spPr>
                  <a:xfrm>
                    <a:off x="7987088" y="1774741"/>
                    <a:ext cx="0" cy="2622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F1C232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95" name="Google Shape;1095;p74"/>
                <p:cNvGrpSpPr/>
                <p:nvPr/>
              </p:nvGrpSpPr>
              <p:grpSpPr>
                <a:xfrm>
                  <a:off x="190853" y="236811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1096" name="Google Shape;1096;p74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097" name="Google Shape;1097;p74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Started system 239... </a:t>
                    </a:r>
                    <a:endParaRPr sz="900"/>
                  </a:p>
                </p:txBody>
              </p:sp>
              <p:cxnSp>
                <p:nvCxnSpPr>
                  <p:cNvPr id="1098" name="Google Shape;1098;p74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099" name="Google Shape;1099;p74"/>
                <p:cNvGrpSpPr/>
                <p:nvPr/>
              </p:nvGrpSpPr>
              <p:grpSpPr>
                <a:xfrm>
                  <a:off x="190852" y="279407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1100" name="Google Shape;1100;p74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1" name="Google Shape;1101;p74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NetworkError</a:t>
                    </a:r>
                    <a:endParaRPr sz="900"/>
                  </a:p>
                </p:txBody>
              </p:sp>
              <p:cxnSp>
                <p:nvCxnSpPr>
                  <p:cNvPr id="1102" name="Google Shape;1102;p74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103" name="Google Shape;1103;p74"/>
                <p:cNvGrpSpPr/>
                <p:nvPr/>
              </p:nvGrpSpPr>
              <p:grpSpPr>
                <a:xfrm>
                  <a:off x="190490" y="2581093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1104" name="Google Shape;1104;p74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5" name="Google Shape;1105;p74"/>
                  <p:cNvSpPr txBox="1"/>
                  <p:nvPr/>
                </p:nvSpPr>
                <p:spPr>
                  <a:xfrm>
                    <a:off x="2031947" y="3746132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[info]</a:t>
                    </a:r>
                    <a:r>
                      <a:rPr lang="de-DE" sz="900"/>
                      <a:t> Created SRD for sy... </a:t>
                    </a:r>
                    <a:endParaRPr sz="900"/>
                  </a:p>
                </p:txBody>
              </p:sp>
              <p:cxnSp>
                <p:nvCxnSpPr>
                  <p:cNvPr id="1106" name="Google Shape;1106;p74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4C7BFF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  <p:grpSp>
              <p:nvGrpSpPr>
                <p:cNvPr id="1107" name="Google Shape;1107;p74"/>
                <p:cNvGrpSpPr/>
                <p:nvPr/>
              </p:nvGrpSpPr>
              <p:grpSpPr>
                <a:xfrm>
                  <a:off x="190489" y="2155132"/>
                  <a:ext cx="1544102" cy="179705"/>
                  <a:chOff x="2022650" y="3730250"/>
                  <a:chExt cx="879529" cy="131700"/>
                </a:xfrm>
              </p:grpSpPr>
              <p:sp>
                <p:nvSpPr>
                  <p:cNvPr id="1108" name="Google Shape;1108;p74"/>
                  <p:cNvSpPr/>
                  <p:nvPr/>
                </p:nvSpPr>
                <p:spPr>
                  <a:xfrm>
                    <a:off x="2022650" y="3734225"/>
                    <a:ext cx="863300" cy="123300"/>
                  </a:xfrm>
                  <a:prstGeom prst="flowChartProcess">
                    <a:avLst/>
                  </a:prstGeom>
                  <a:solidFill>
                    <a:srgbClr val="F3F3F3"/>
                  </a:solidFill>
                  <a:ln cap="flat" cmpd="sng" w="9525">
                    <a:solidFill>
                      <a:srgbClr val="EFEFEF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109" name="Google Shape;1109;p74"/>
                  <p:cNvSpPr txBox="1"/>
                  <p:nvPr/>
                </p:nvSpPr>
                <p:spPr>
                  <a:xfrm>
                    <a:off x="2031947" y="3746141"/>
                    <a:ext cx="810600" cy="111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0" lIns="0" spcFirstLastPara="1" rIns="0" wrap="square" tIns="0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de-DE" sz="900"/>
                      <a:t>[error]</a:t>
                    </a:r>
                    <a:r>
                      <a:rPr lang="de-DE" sz="900"/>
                      <a:t> ReferenceError</a:t>
                    </a:r>
                    <a:endParaRPr sz="900"/>
                  </a:p>
                </p:txBody>
              </p:sp>
              <p:cxnSp>
                <p:nvCxnSpPr>
                  <p:cNvPr id="1110" name="Google Shape;1110;p74"/>
                  <p:cNvCxnSpPr/>
                  <p:nvPr/>
                </p:nvCxnSpPr>
                <p:spPr>
                  <a:xfrm>
                    <a:off x="2902179" y="3730250"/>
                    <a:ext cx="0" cy="131700"/>
                  </a:xfrm>
                  <a:prstGeom prst="straightConnector1">
                    <a:avLst/>
                  </a:prstGeom>
                  <a:noFill/>
                  <a:ln cap="flat" cmpd="sng" w="76200">
                    <a:solidFill>
                      <a:srgbClr val="CC0000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</p:cxnSp>
            </p:grpSp>
          </p:grpSp>
        </p:grpSp>
        <p:pic>
          <p:nvPicPr>
            <p:cNvPr descr="Passage of Time free vector icons designed by Freepik | Time icon, Free  icons, Icon" id="1111" name="Google Shape;1111;p7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817525" y="2974876"/>
              <a:ext cx="491400" cy="491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2" name="Google Shape;1112;p74"/>
          <p:cNvSpPr txBox="1"/>
          <p:nvPr/>
        </p:nvSpPr>
        <p:spPr>
          <a:xfrm>
            <a:off x="4850733" y="1254900"/>
            <a:ext cx="2865300" cy="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C) Mashup </a:t>
            </a:r>
            <a:r>
              <a:rPr b="1" lang="de-DE" sz="1600"/>
              <a:t>monitoring and control </a:t>
            </a:r>
            <a:r>
              <a:rPr lang="de-DE" sz="1600"/>
              <a:t>via auto-generated GUI</a:t>
            </a:r>
            <a:endParaRPr sz="1600"/>
          </a:p>
        </p:txBody>
      </p:sp>
      <p:grpSp>
        <p:nvGrpSpPr>
          <p:cNvPr id="1113" name="Google Shape;1113;p74"/>
          <p:cNvGrpSpPr/>
          <p:nvPr/>
        </p:nvGrpSpPr>
        <p:grpSpPr>
          <a:xfrm>
            <a:off x="4835677" y="1832140"/>
            <a:ext cx="2895386" cy="1124336"/>
            <a:chOff x="5162292" y="1142100"/>
            <a:chExt cx="1933092" cy="750759"/>
          </a:xfrm>
        </p:grpSpPr>
        <p:grpSp>
          <p:nvGrpSpPr>
            <p:cNvPr id="1114" name="Google Shape;1114;p74"/>
            <p:cNvGrpSpPr/>
            <p:nvPr/>
          </p:nvGrpSpPr>
          <p:grpSpPr>
            <a:xfrm>
              <a:off x="5744050" y="1142100"/>
              <a:ext cx="707474" cy="731885"/>
              <a:chOff x="5754538" y="1142100"/>
              <a:chExt cx="707474" cy="731885"/>
            </a:xfrm>
          </p:grpSpPr>
          <p:pic>
            <p:nvPicPr>
              <p:cNvPr descr="A Guide to Node.js Logging - Twilio" id="1115" name="Google Shape;1115;p74"/>
              <p:cNvPicPr preferRelativeResize="0"/>
              <p:nvPr/>
            </p:nvPicPr>
            <p:blipFill rotWithShape="1">
              <a:blip r:embed="rId10">
                <a:alphaModFix/>
              </a:blip>
              <a:srcRect b="38593" l="4078" r="29281" t="0"/>
              <a:stretch/>
            </p:blipFill>
            <p:spPr>
              <a:xfrm>
                <a:off x="5754538" y="1501334"/>
                <a:ext cx="683095" cy="37265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6" name="Google Shape;1116;p74"/>
              <p:cNvPicPr preferRelativeResize="0"/>
              <p:nvPr/>
            </p:nvPicPr>
            <p:blipFill rotWithShape="1">
              <a:blip r:embed="rId11">
                <a:alphaModFix/>
              </a:blip>
              <a:srcRect b="10698" l="2981" r="2981" t="10698"/>
              <a:stretch/>
            </p:blipFill>
            <p:spPr>
              <a:xfrm>
                <a:off x="5756937" y="1142100"/>
                <a:ext cx="705075" cy="3846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17" name="Google Shape;1117;p74"/>
            <p:cNvGrpSpPr/>
            <p:nvPr/>
          </p:nvGrpSpPr>
          <p:grpSpPr>
            <a:xfrm>
              <a:off x="6465085" y="1148075"/>
              <a:ext cx="630300" cy="744784"/>
              <a:chOff x="6465085" y="1148075"/>
              <a:chExt cx="630300" cy="744784"/>
            </a:xfrm>
          </p:grpSpPr>
          <p:pic>
            <p:nvPicPr>
              <p:cNvPr id="1118" name="Google Shape;1118;p74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6591999" y="1148075"/>
                <a:ext cx="376462" cy="372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19" name="Google Shape;1119;p74"/>
              <p:cNvPicPr preferRelativeResize="0"/>
              <p:nvPr/>
            </p:nvPicPr>
            <p:blipFill rotWithShape="1">
              <a:blip r:embed="rId13">
                <a:alphaModFix/>
              </a:blip>
              <a:srcRect b="7467" l="8117" r="8109" t="7476"/>
              <a:stretch/>
            </p:blipFill>
            <p:spPr>
              <a:xfrm>
                <a:off x="6465085" y="1482459"/>
                <a:ext cx="630300" cy="410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20" name="Google Shape;1120;p74"/>
            <p:cNvGrpSpPr/>
            <p:nvPr/>
          </p:nvGrpSpPr>
          <p:grpSpPr>
            <a:xfrm>
              <a:off x="5162292" y="1192568"/>
              <a:ext cx="508925" cy="665722"/>
              <a:chOff x="5162292" y="1192568"/>
              <a:chExt cx="508925" cy="665722"/>
            </a:xfrm>
          </p:grpSpPr>
          <p:pic>
            <p:nvPicPr>
              <p:cNvPr id="1121" name="Google Shape;1121;p74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5162304" y="1517029"/>
                <a:ext cx="508900" cy="34126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22" name="Google Shape;1122;p74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5162292" y="1192568"/>
                <a:ext cx="508925" cy="28366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123" name="Google Shape;1123;p74"/>
          <p:cNvSpPr txBox="1"/>
          <p:nvPr/>
        </p:nvSpPr>
        <p:spPr>
          <a:xfrm>
            <a:off x="3073650" y="673225"/>
            <a:ext cx="60447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Smart Farm Simulation Use Case</a:t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4" name="Google Shape;1124;p74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Evaluation</a:t>
            </a:r>
            <a:br>
              <a:rPr lang="de-DE" sz="1600"/>
            </a:br>
            <a:r>
              <a:rPr lang="de-DE"/>
              <a:t>Results</a:t>
            </a:r>
            <a:endParaRPr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75"/>
          <p:cNvSpPr txBox="1"/>
          <p:nvPr>
            <p:ph type="title"/>
          </p:nvPr>
        </p:nvSpPr>
        <p:spPr>
          <a:xfrm>
            <a:off x="801100" y="1160600"/>
            <a:ext cx="10537200" cy="53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Introduction</a:t>
            </a:r>
            <a:endParaRPr b="1" sz="1600"/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Motivation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Thing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WoT System Description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Problem Statement</a:t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de-DE" sz="1600"/>
              <a:t>Approach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Overview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Methodology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Execution Environment</a:t>
            </a:r>
            <a:endParaRPr b="0" sz="1600">
              <a:solidFill>
                <a:srgbClr val="D9D9D9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Execution Control</a:t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Evaluation</a:t>
            </a:r>
            <a:endParaRPr b="1"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600"/>
              <a:buAutoNum type="arabicPeriod"/>
            </a:pPr>
            <a:r>
              <a:rPr b="0" lang="de-DE" sz="1600">
                <a:solidFill>
                  <a:srgbClr val="D9D9D9"/>
                </a:solidFill>
              </a:rPr>
              <a:t>Results</a:t>
            </a:r>
            <a:endParaRPr b="0" sz="1600">
              <a:solidFill>
                <a:srgbClr val="D9D9D9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b="1" lang="de-DE" sz="1600"/>
              <a:t>Conclusion</a:t>
            </a:r>
            <a:endParaRPr b="1"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</a:t>
            </a:r>
            <a:r>
              <a:rPr lang="de-DE"/>
              <a:t>Runtime Deployment, Management</a:t>
            </a:r>
            <a:r>
              <a:rPr lang="de-DE"/>
              <a:t> and Monitoring of We</a:t>
            </a:r>
            <a:r>
              <a:rPr lang="de-DE"/>
              <a:t>b of Things Systems</a:t>
            </a:r>
            <a:endParaRPr/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321" y="970562"/>
            <a:ext cx="6039357" cy="51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76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</a:t>
            </a:r>
            <a:endParaRPr/>
          </a:p>
        </p:txBody>
      </p:sp>
      <p:sp>
        <p:nvSpPr>
          <p:cNvPr id="1135" name="Google Shape;1135;p76"/>
          <p:cNvSpPr txBox="1"/>
          <p:nvPr>
            <p:ph idx="1" type="body"/>
          </p:nvPr>
        </p:nvSpPr>
        <p:spPr>
          <a:xfrm>
            <a:off x="220269" y="811369"/>
            <a:ext cx="11771400" cy="55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 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WoT Runtime Framework introduces an additional WoT building block for</a:t>
            </a:r>
            <a:r>
              <a:rPr lang="de-DE"/>
              <a:t>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remote deployment of SDs into safe execution Environments,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management of WoT System Runtimes,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and monitoring and control through the auto-generated SRD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77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</a:t>
            </a:r>
            <a:endParaRPr/>
          </a:p>
        </p:txBody>
      </p:sp>
      <p:sp>
        <p:nvSpPr>
          <p:cNvPr id="1141" name="Google Shape;1141;p77"/>
          <p:cNvSpPr txBox="1"/>
          <p:nvPr>
            <p:ph idx="1" type="body"/>
          </p:nvPr>
        </p:nvSpPr>
        <p:spPr>
          <a:xfrm>
            <a:off x="220269" y="811369"/>
            <a:ext cx="11771400" cy="55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 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WoT Runtime Framework introduces an additional WoT building block for: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remote deployment of SDs into safe execution </a:t>
            </a:r>
            <a:r>
              <a:rPr lang="de-DE"/>
              <a:t>Environment</a:t>
            </a:r>
            <a:r>
              <a:rPr lang="de-DE"/>
              <a:t>s,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management of WoT System Runtimes,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and monitoring and control through the auto-generated SRD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SRD allows composing multi-layered WoT architecutes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8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Conclusion</a:t>
            </a:r>
            <a:endParaRPr/>
          </a:p>
        </p:txBody>
      </p:sp>
      <p:sp>
        <p:nvSpPr>
          <p:cNvPr id="1147" name="Google Shape;1147;p78"/>
          <p:cNvSpPr txBox="1"/>
          <p:nvPr>
            <p:ph idx="1" type="body"/>
          </p:nvPr>
        </p:nvSpPr>
        <p:spPr>
          <a:xfrm>
            <a:off x="220269" y="811369"/>
            <a:ext cx="11771400" cy="554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 conclusion: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WoT Runtime Framework introduces an additional WoT building block for: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remote deployment of SDs into safe execution </a:t>
            </a:r>
            <a:r>
              <a:rPr lang="de-DE"/>
              <a:t>Environment</a:t>
            </a:r>
            <a:r>
              <a:rPr lang="de-DE"/>
              <a:t>s,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management of WoT System Runtimes,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and monitoring and control through the auto-generated SRD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SRD allows composing multi-layered WoT architecutes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approach is evaluated in two use cases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An industrial automation scenario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de-DE"/>
              <a:t>and a smart farm simulation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demonstrating how the proposed solution works in practice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The WoT Runtime framework lays the basis for future in distributed WoT architectures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79"/>
          <p:cNvSpPr txBox="1"/>
          <p:nvPr>
            <p:ph type="title"/>
          </p:nvPr>
        </p:nvSpPr>
        <p:spPr>
          <a:xfrm>
            <a:off x="220269" y="322379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Thank you for your attention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9" name="Google Shape;139;p23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140" name="Google Shape;140;p23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321" y="970562"/>
            <a:ext cx="6039357" cy="51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7" name="Google Shape;147;p24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321" y="970562"/>
            <a:ext cx="6039357" cy="515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2" type="sldNum"/>
          </p:nvPr>
        </p:nvSpPr>
        <p:spPr>
          <a:xfrm>
            <a:off x="220275" y="6473325"/>
            <a:ext cx="43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5" name="Google Shape;155;p25"/>
          <p:cNvSpPr txBox="1"/>
          <p:nvPr>
            <p:ph idx="11" type="ftr"/>
          </p:nvPr>
        </p:nvSpPr>
        <p:spPr>
          <a:xfrm>
            <a:off x="2611044" y="6473314"/>
            <a:ext cx="69699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Miguel Romero Karam | 14.12.2020 | Runtime Deployment, Management and Monitoring of Web of Things Systems</a:t>
            </a:r>
            <a:endParaRPr/>
          </a:p>
        </p:txBody>
      </p:sp>
      <p:sp>
        <p:nvSpPr>
          <p:cNvPr id="156" name="Google Shape;156;p25"/>
          <p:cNvSpPr txBox="1"/>
          <p:nvPr>
            <p:ph type="title"/>
          </p:nvPr>
        </p:nvSpPr>
        <p:spPr>
          <a:xfrm>
            <a:off x="220269" y="210345"/>
            <a:ext cx="117714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 sz="1600"/>
              <a:t>Introduction</a:t>
            </a:r>
            <a:br>
              <a:rPr lang="de-DE" sz="1600"/>
            </a:br>
            <a:r>
              <a:rPr lang="de-DE"/>
              <a:t>Motivation</a:t>
            </a:r>
            <a:endParaRPr sz="1600"/>
          </a:p>
          <a:p>
            <a:pPr indent="0" lvl="0" marL="0" rtl="0" algn="l">
              <a:lnSpc>
                <a:spcPct val="10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603" y="971232"/>
            <a:ext cx="6040802" cy="515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itel 3">
  <a:themeElements>
    <a:clrScheme name="TUM">
      <a:dk1>
        <a:srgbClr val="000000"/>
      </a:dk1>
      <a:lt1>
        <a:srgbClr val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arissa-Design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halt">
  <a:themeElements>
    <a:clrScheme name="TUM">
      <a:dk1>
        <a:srgbClr val="000000"/>
      </a:dk1>
      <a:lt1>
        <a:srgbClr val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